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13" r:id="rId5"/>
  </p:sldMasterIdLst>
  <p:notesMasterIdLst>
    <p:notesMasterId r:id="rId32"/>
  </p:notesMasterIdLst>
  <p:sldIdLst>
    <p:sldId id="331" r:id="rId6"/>
    <p:sldId id="6343" r:id="rId7"/>
    <p:sldId id="328" r:id="rId8"/>
    <p:sldId id="6350" r:id="rId9"/>
    <p:sldId id="6356" r:id="rId10"/>
    <p:sldId id="259" r:id="rId11"/>
    <p:sldId id="6362" r:id="rId12"/>
    <p:sldId id="6368" r:id="rId13"/>
    <p:sldId id="339" r:id="rId14"/>
    <p:sldId id="6346" r:id="rId15"/>
    <p:sldId id="6369" r:id="rId16"/>
    <p:sldId id="6367" r:id="rId17"/>
    <p:sldId id="6354" r:id="rId18"/>
    <p:sldId id="6352" r:id="rId19"/>
    <p:sldId id="6337" r:id="rId20"/>
    <p:sldId id="6344" r:id="rId21"/>
    <p:sldId id="340" r:id="rId22"/>
    <p:sldId id="6372" r:id="rId23"/>
    <p:sldId id="6370" r:id="rId24"/>
    <p:sldId id="6371" r:id="rId25"/>
    <p:sldId id="6339" r:id="rId26"/>
    <p:sldId id="6331" r:id="rId27"/>
    <p:sldId id="6376" r:id="rId28"/>
    <p:sldId id="6377" r:id="rId29"/>
    <p:sldId id="6361" r:id="rId30"/>
    <p:sldId id="6366" r:id="rId31"/>
  </p:sldIdLst>
  <p:sldSz cx="9144000" cy="5143500" type="screen16x9"/>
  <p:notesSz cx="6858000" cy="9144000"/>
  <p:custDataLst>
    <p:tags r:id="rId3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31"/>
            <p14:sldId id="6343"/>
            <p14:sldId id="328"/>
            <p14:sldId id="6350"/>
            <p14:sldId id="6356"/>
          </p14:sldIdLst>
        </p14:section>
        <p14:section name="NP JD" id="{54E101A4-C297-E943-A567-57819E4AC0BC}">
          <p14:sldIdLst>
            <p14:sldId id="259"/>
            <p14:sldId id="6362"/>
            <p14:sldId id="6368"/>
            <p14:sldId id="339"/>
            <p14:sldId id="6346"/>
            <p14:sldId id="6369"/>
            <p14:sldId id="6367"/>
            <p14:sldId id="6354"/>
            <p14:sldId id="6352"/>
            <p14:sldId id="6337"/>
            <p14:sldId id="6344"/>
            <p14:sldId id="340"/>
            <p14:sldId id="6372"/>
            <p14:sldId id="6370"/>
            <p14:sldId id="6371"/>
            <p14:sldId id="6339"/>
            <p14:sldId id="6331"/>
            <p14:sldId id="6376"/>
            <p14:sldId id="6377"/>
            <p14:sldId id="6361"/>
            <p14:sldId id="6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2074" userDrawn="1">
          <p15:clr>
            <a:srgbClr val="A4A3A4"/>
          </p15:clr>
        </p15:guide>
        <p15:guide id="4" orient="horz" pos="804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2595" userDrawn="1">
          <p15:clr>
            <a:srgbClr val="A4A3A4"/>
          </p15:clr>
        </p15:guide>
        <p15:guide id="7" pos="5465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10" pos="5193" userDrawn="1">
          <p15:clr>
            <a:srgbClr val="A4A3A4"/>
          </p15:clr>
        </p15:guide>
        <p15:guide id="11" pos="2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ander Ben Abderahmen" initials="SBA" lastIdx="9" clrIdx="0">
    <p:extLst>
      <p:ext uri="{19B8F6BF-5375-455C-9EA6-DF929625EA0E}">
        <p15:presenceInfo xmlns:p15="http://schemas.microsoft.com/office/powerpoint/2012/main" userId="S::Skander.Ben.Abderahmen@fr.ey.com::1a0f0746-732d-4e6b-96fe-6706ca985a39" providerId="AD"/>
      </p:ext>
    </p:extLst>
  </p:cmAuthor>
  <p:cmAuthor id="2" name="Luc Chi" initials="LC" lastIdx="21" clrIdx="1">
    <p:extLst>
      <p:ext uri="{19B8F6BF-5375-455C-9EA6-DF929625EA0E}">
        <p15:presenceInfo xmlns:p15="http://schemas.microsoft.com/office/powerpoint/2012/main" userId="S::Luc.Chi@fr.ey.com::a7255620-7d0c-4f10-9c9c-b961c215cd2e" providerId="AD"/>
      </p:ext>
    </p:extLst>
  </p:cmAuthor>
  <p:cmAuthor id="3" name="Cong Li" initials="CL" lastIdx="8" clrIdx="2">
    <p:extLst>
      <p:ext uri="{19B8F6BF-5375-455C-9EA6-DF929625EA0E}">
        <p15:presenceInfo xmlns:p15="http://schemas.microsoft.com/office/powerpoint/2012/main" userId="S::Cong.Li@fr.ey.com::baba77b6-9699-4af1-8bd9-84e5f1c0afc7" providerId="AD"/>
      </p:ext>
    </p:extLst>
  </p:cmAuthor>
  <p:cmAuthor id="4" name="PAZOLD Nicolas" initials="PN" lastIdx="13" clrIdx="3">
    <p:extLst>
      <p:ext uri="{19B8F6BF-5375-455C-9EA6-DF929625EA0E}">
        <p15:presenceInfo xmlns:p15="http://schemas.microsoft.com/office/powerpoint/2012/main" userId="S-1-5-21-73586283-1343024091-725345543-12432" providerId="AD"/>
      </p:ext>
    </p:extLst>
  </p:cmAuthor>
  <p:cmAuthor id="5" name="VALERIE MAURIN DULAC" initials="VMD" lastIdx="42" clrIdx="4">
    <p:extLst>
      <p:ext uri="{19B8F6BF-5375-455C-9EA6-DF929625EA0E}">
        <p15:presenceInfo xmlns:p15="http://schemas.microsoft.com/office/powerpoint/2012/main" userId="S-1-5-21-1616320312-2655828719-4280963109-75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8ED5"/>
    <a:srgbClr val="6D6DFF"/>
    <a:srgbClr val="5770BE"/>
    <a:srgbClr val="798DCB"/>
    <a:srgbClr val="C9D1EA"/>
    <a:srgbClr val="BCC6E5"/>
    <a:srgbClr val="E7E9E8"/>
    <a:srgbClr val="2C27D6"/>
    <a:srgbClr val="FFFFFF"/>
    <a:srgbClr val="703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4"/>
    <p:restoredTop sz="85517" autoAdjust="0"/>
  </p:normalViewPr>
  <p:slideViewPr>
    <p:cSldViewPr snapToGrid="0">
      <p:cViewPr varScale="1">
        <p:scale>
          <a:sx n="129" d="100"/>
          <a:sy n="129" d="100"/>
        </p:scale>
        <p:origin x="1164" y="114"/>
      </p:cViewPr>
      <p:guideLst>
        <p:guide orient="horz" pos="1711"/>
        <p:guide orient="horz" pos="191"/>
        <p:guide orient="horz" pos="2074"/>
        <p:guide orient="horz" pos="804"/>
        <p:guide orient="horz" pos="2278"/>
        <p:guide orient="horz" pos="2595"/>
        <p:guide pos="5465"/>
        <p:guide pos="2880"/>
        <p:guide pos="5193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3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875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PAI on l’a pas encore – interface médico sociale pas créée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336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Place des parents </a:t>
            </a:r>
            <a:r>
              <a:rPr lang="fr-FR" dirty="0" err="1"/>
              <a:t>prépondérente</a:t>
            </a:r>
            <a:r>
              <a:rPr lang="fr-FR" dirty="0"/>
              <a:t> + question  RGPD -&gt; en construction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653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Plan de présentation de la démonstration :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Présentation page d’accueil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Recherche et création de livret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Présentation de la page récapitulative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dirty="0"/>
              <a:t>Accès en lecture aux informations de l’élève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dirty="0"/>
              <a:t>Présentation de la banque unique d’aménagement, son fonctionnement (impact sur les autres dispositifs) et les droits de l’utilisateur sur cette page (si profil Chef ou enseignant)</a:t>
            </a:r>
          </a:p>
          <a:p>
            <a:pPr marL="228600" indent="-228600">
              <a:buFont typeface="+mj-lt"/>
              <a:buAutoNum type="arabicPeriod"/>
            </a:pPr>
            <a:r>
              <a:rPr lang="fr-FR" dirty="0"/>
              <a:t>Création d’un dispositif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dirty="0"/>
              <a:t>Finalisation du dispositif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dirty="0"/>
              <a:t>Visualisation et téléchargement du document finalisé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FR" dirty="0"/>
              <a:t>Renouvellement du dispositif</a:t>
            </a:r>
          </a:p>
          <a:p>
            <a:pPr marL="685800" lvl="1" indent="-2286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808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r-FR" dirty="0"/>
              <a:t>Des guides en cours d’achèvement, avec des </a:t>
            </a:r>
            <a:r>
              <a:rPr lang="fr-FR" dirty="0" err="1"/>
              <a:t>quickstart</a:t>
            </a:r>
            <a:endParaRPr lang="fr-FR" dirty="0"/>
          </a:p>
          <a:p>
            <a:pPr marL="228600" indent="-228600">
              <a:buAutoNum type="arabicPeriod"/>
            </a:pPr>
            <a:r>
              <a:rPr lang="fr-FR" dirty="0"/>
              <a:t>L’espace magistère disponible dès maintenant lien de connexion dans le chat</a:t>
            </a:r>
          </a:p>
          <a:p>
            <a:pPr marL="228600" indent="-228600">
              <a:buAutoNum type="arabicPeriod"/>
            </a:pPr>
            <a:r>
              <a:rPr lang="fr-FR" dirty="0"/>
              <a:t>Espace </a:t>
            </a:r>
            <a:r>
              <a:rPr lang="fr-FR" dirty="0" err="1"/>
              <a:t>éduscol</a:t>
            </a:r>
            <a:r>
              <a:rPr lang="fr-FR" dirty="0"/>
              <a:t> où l’on retrouvera la réglementation et les liens vers les docs…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915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80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992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47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8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71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640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852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3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534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marron : les différences de droits à noter / chef d’établissement ou directeur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03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Finir avec le bouton de déconnexion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0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9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168" y="100868"/>
            <a:ext cx="3916800" cy="388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980" y="-85502"/>
            <a:ext cx="8049020" cy="4527574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642783" y="682079"/>
            <a:ext cx="470332" cy="0"/>
          </a:xfrm>
          <a:prstGeom prst="line">
            <a:avLst/>
          </a:prstGeom>
          <a:ln w="5715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42939" y="265510"/>
            <a:ext cx="6102350" cy="360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1194197"/>
            <a:ext cx="2001939" cy="273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Tableau type</a:t>
            </a:r>
          </a:p>
        </p:txBody>
      </p:sp>
      <p:sp>
        <p:nvSpPr>
          <p:cNvPr id="12" name="Espace réservé du tableau 11" title="Texte"/>
          <p:cNvSpPr>
            <a:spLocks noGrp="1"/>
          </p:cNvSpPr>
          <p:nvPr>
            <p:ph type="tbl" sz="quarter" idx="12"/>
          </p:nvPr>
        </p:nvSpPr>
        <p:spPr>
          <a:xfrm>
            <a:off x="642783" y="1538496"/>
            <a:ext cx="7342978" cy="1500188"/>
          </a:xfrm>
          <a:prstGeom prst="rect">
            <a:avLst/>
          </a:prstGeom>
          <a:solidFill>
            <a:srgbClr val="E0E6E7"/>
          </a:solidFill>
          <a:ln>
            <a:solidFill>
              <a:schemeClr val="bg1"/>
            </a:solidFill>
          </a:ln>
        </p:spPr>
        <p:txBody>
          <a:bodyPr numCol="1"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51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 userDrawn="1"/>
        </p:nvSpPr>
        <p:spPr>
          <a:xfrm>
            <a:off x="1784350" y="0"/>
            <a:ext cx="7359650" cy="270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1" descr="fond ppt1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57878" cy="5159125"/>
          </a:xfrm>
          <a:prstGeom prst="rect">
            <a:avLst/>
          </a:prstGeom>
        </p:spPr>
      </p:pic>
      <p:cxnSp>
        <p:nvCxnSpPr>
          <p:cNvPr id="9" name="Connecteur droit 9"/>
          <p:cNvCxnSpPr/>
          <p:nvPr userDrawn="1"/>
        </p:nvCxnSpPr>
        <p:spPr>
          <a:xfrm>
            <a:off x="3050219" y="2933328"/>
            <a:ext cx="482088" cy="0"/>
          </a:xfrm>
          <a:prstGeom prst="line">
            <a:avLst/>
          </a:prstGeom>
          <a:ln w="7620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6" descr="Lg CNSA 2017 Q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050" y="4026214"/>
            <a:ext cx="1324687" cy="865739"/>
          </a:xfrm>
          <a:prstGeom prst="rect">
            <a:avLst/>
          </a:prstGeom>
        </p:spPr>
      </p:pic>
      <p:sp>
        <p:nvSpPr>
          <p:cNvPr id="14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2858679" y="1698172"/>
            <a:ext cx="4754057" cy="1076501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 titre de la présentation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858679" y="3031206"/>
            <a:ext cx="4754057" cy="897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59225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3478"/>
            <a:ext cx="1982701" cy="19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4FAB7BFB-4078-47C3-8F93-7E72D1BC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pic>
        <p:nvPicPr>
          <p:cNvPr id="12" name="Image 2">
            <a:extLst>
              <a:ext uri="{FF2B5EF4-FFF2-40B4-BE49-F238E27FC236}">
                <a16:creationId xmlns:a16="http://schemas.microsoft.com/office/drawing/2014/main" id="{7BA47A96-5080-4224-8E15-915FE5B07F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862" y="216143"/>
            <a:ext cx="1079453" cy="6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2">
            <a:extLst>
              <a:ext uri="{FF2B5EF4-FFF2-40B4-BE49-F238E27FC236}">
                <a16:creationId xmlns:a16="http://schemas.microsoft.com/office/drawing/2014/main" id="{A08BA142-D70B-4BBC-975A-FB5CB49A8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862" y="216143"/>
            <a:ext cx="1079453" cy="6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8" name="Image 2">
            <a:extLst>
              <a:ext uri="{FF2B5EF4-FFF2-40B4-BE49-F238E27FC236}">
                <a16:creationId xmlns:a16="http://schemas.microsoft.com/office/drawing/2014/main" id="{6643CB99-5B18-45C2-8CD7-DD33B58EB3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4862" y="216143"/>
            <a:ext cx="1079453" cy="6838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125077-3B93-7943-8FC8-93CA3955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0ED779-A555-474E-B902-02198EE9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5829E0-69E1-CD46-9B3C-C9C8E20D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D1AD-0414-2B4C-8C25-67BB3DCF39A6}" type="datetimeFigureOut">
              <a:rPr lang="fr-FR" smtClean="0"/>
              <a:t>10/01/2022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46DA36-96AE-1E4C-BC82-A41716AD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497CAF-5C47-F242-81C8-5FFDA65B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6E0C-38D8-F549-B372-A2BCF8937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8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79"/>
            <a:ext cx="9144000" cy="519697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3583699" y="2022049"/>
            <a:ext cx="4754057" cy="1068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 titre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3668573" y="2775347"/>
            <a:ext cx="642784" cy="0"/>
          </a:xfrm>
          <a:prstGeom prst="line">
            <a:avLst/>
          </a:prstGeom>
          <a:ln w="7620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3583699" y="3209110"/>
            <a:ext cx="4754057" cy="8977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96578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pt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4980" y="-85502"/>
            <a:ext cx="8049020" cy="4527574"/>
          </a:xfrm>
          <a:prstGeom prst="rect">
            <a:avLst/>
          </a:prstGeom>
        </p:spPr>
      </p:pic>
      <p:cxnSp>
        <p:nvCxnSpPr>
          <p:cNvPr id="4" name="Connecteur droit 3"/>
          <p:cNvCxnSpPr/>
          <p:nvPr userDrawn="1"/>
        </p:nvCxnSpPr>
        <p:spPr>
          <a:xfrm>
            <a:off x="642783" y="682079"/>
            <a:ext cx="470332" cy="0"/>
          </a:xfrm>
          <a:prstGeom prst="line">
            <a:avLst/>
          </a:prstGeom>
          <a:ln w="57150" cmpd="sng">
            <a:solidFill>
              <a:srgbClr val="B9D0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642939" y="265510"/>
            <a:ext cx="6102350" cy="3607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642939" y="1147431"/>
            <a:ext cx="6102350" cy="33126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2160" indent="-132160">
              <a:buClr>
                <a:srgbClr val="5AAB45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/>
              <a:t>Exemple de liste à puces :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 hasCustomPrompt="1"/>
          </p:nvPr>
        </p:nvSpPr>
        <p:spPr>
          <a:xfrm>
            <a:off x="642939" y="1543684"/>
            <a:ext cx="6102350" cy="2740724"/>
          </a:xfrm>
          <a:prstGeom prst="rect">
            <a:avLst/>
          </a:prstGeom>
        </p:spPr>
        <p:txBody>
          <a:bodyPr/>
          <a:lstStyle>
            <a:lvl1pPr marL="198835" indent="-198835">
              <a:buClr>
                <a:srgbClr val="5AAB45"/>
              </a:buCl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Puce 1</a:t>
            </a:r>
          </a:p>
          <a:p>
            <a:pPr lvl="0"/>
            <a:r>
              <a:rPr lang="fr-FR"/>
              <a:t>Puce 2</a:t>
            </a:r>
          </a:p>
          <a:p>
            <a:pPr lvl="0"/>
            <a:r>
              <a:rPr lang="fr-FR"/>
              <a:t>Puce 3</a:t>
            </a:r>
          </a:p>
        </p:txBody>
      </p:sp>
    </p:spTree>
    <p:extLst>
      <p:ext uri="{BB962C8B-B14F-4D97-AF65-F5344CB8AC3E}">
        <p14:creationId xmlns:p14="http://schemas.microsoft.com/office/powerpoint/2010/main" val="9561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vmlDrawing" Target="../drawings/vmlDrawing2.v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7F8E88C-15E7-41FF-8F46-4ED4225E39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489639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think-cell Slide" r:id="rId11" imgW="442" imgH="442" progId="TCLayout.ActiveDocument.1">
                  <p:embed/>
                </p:oleObj>
              </mc:Choice>
              <mc:Fallback>
                <p:oleObj name="think-cell Slide" r:id="rId11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7F8E88C-15E7-41FF-8F46-4ED4225E3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3528" y="108000"/>
            <a:ext cx="684000" cy="684000"/>
          </a:xfrm>
          <a:prstGeom prst="rect">
            <a:avLst/>
          </a:prstGeom>
        </p:spPr>
      </p:pic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2B13EC5E-18DA-4063-A57E-8C4A75A27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000" y="4783500"/>
            <a:ext cx="1170000" cy="360000"/>
          </a:xfrm>
          <a:prstGeom prst="rect">
            <a:avLst/>
          </a:prstGeom>
        </p:spPr>
        <p:txBody>
          <a:bodyPr anchor="ctr"/>
          <a:lstStyle>
            <a:lvl1pPr>
              <a:defRPr sz="800"/>
            </a:lvl1pPr>
          </a:lstStyle>
          <a:p>
            <a:pPr algn="r"/>
            <a:r>
              <a:rPr lang="fr-FR" cap="all"/>
              <a:t>01/07/2021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8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55D6B99-70D6-4CE1-B525-DE936D737D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734238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think-cell Slide" r:id="rId8" imgW="442" imgH="442" progId="TCLayout.ActiveDocument.1">
                  <p:embed/>
                </p:oleObj>
              </mc:Choice>
              <mc:Fallback>
                <p:oleObj name="think-cell Slide" r:id="rId8" imgW="442" imgH="442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55D6B99-70D6-4CE1-B525-DE936D737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2"/>
          <p:cNvSpPr txBox="1">
            <a:spLocks/>
          </p:cNvSpPr>
          <p:nvPr userDrawn="1"/>
        </p:nvSpPr>
        <p:spPr>
          <a:xfrm>
            <a:off x="8732462" y="4886019"/>
            <a:ext cx="411539" cy="19361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lang="fr-FR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136C6D1-1D7D-45E1-A7D6-44C33DC01A23}" type="slidenum">
              <a:rPr lang="fr-FR" sz="675" smtClean="0">
                <a:solidFill>
                  <a:srgbClr val="5AAB45"/>
                </a:solidFill>
                <a:latin typeface="Arial"/>
                <a:cs typeface="Arial"/>
              </a:rPr>
              <a:pPr/>
              <a:t>‹N°›</a:t>
            </a:fld>
            <a:endParaRPr lang="fr-FR" sz="675">
              <a:solidFill>
                <a:srgbClr val="5AAB4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43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7" Type="http://schemas.openxmlformats.org/officeDocument/2006/relationships/image" Target="../media/image5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t.portail.cnsa.f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r-apim.omogen.in.phm.education.gouv.fr/#!/management/apis/437825bb-706a-41e8-b825-bb706a11e8f9/port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r-apim.omogen.in.phm.education.gouv.fr/#!/management/apis/d92f6486-ab47-4460-af64-86ab47f4607c/porta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0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9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5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2366758"/>
            <a:ext cx="8424000" cy="2077200"/>
          </a:xfrm>
        </p:spPr>
        <p:txBody>
          <a:bodyPr/>
          <a:lstStyle/>
          <a:p>
            <a:br>
              <a:rPr lang="fr-FR"/>
            </a:br>
            <a:r>
              <a:rPr lang="fr-FR"/>
              <a:t>livret de parcours inclusif</a:t>
            </a:r>
          </a:p>
          <a:p>
            <a:pPr lvl="1"/>
            <a:r>
              <a:rPr lang="fr-FR"/>
              <a:t>Support de présentation de l’application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01/07/2021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B691F8-9252-49B9-B151-6F0E402F0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752" y="303213"/>
            <a:ext cx="2229247" cy="12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04884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6D774570-EE5D-46D6-B14E-57E3BF20BDBD}"/>
              </a:ext>
            </a:extLst>
          </p:cNvPr>
          <p:cNvGrpSpPr/>
          <p:nvPr/>
        </p:nvGrpSpPr>
        <p:grpSpPr>
          <a:xfrm>
            <a:off x="196411" y="2026884"/>
            <a:ext cx="925542" cy="1500520"/>
            <a:chOff x="232271" y="2026884"/>
            <a:chExt cx="925542" cy="150052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4F53A1-2BA8-4C59-AF75-456C3BE50CA4}"/>
                </a:ext>
              </a:extLst>
            </p:cNvPr>
            <p:cNvSpPr/>
            <p:nvPr/>
          </p:nvSpPr>
          <p:spPr>
            <a:xfrm>
              <a:off x="232271" y="2187741"/>
              <a:ext cx="925542" cy="1339663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/>
                <a:t>Constater les besoins éducatifs et créer un livret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78B8D207-CC1B-480D-A3DC-3F8F88162395}"/>
                </a:ext>
              </a:extLst>
            </p:cNvPr>
            <p:cNvGrpSpPr/>
            <p:nvPr/>
          </p:nvGrpSpPr>
          <p:grpSpPr>
            <a:xfrm>
              <a:off x="518185" y="2026884"/>
              <a:ext cx="353714" cy="349341"/>
              <a:chOff x="1183008" y="2062684"/>
              <a:chExt cx="357711" cy="357711"/>
            </a:xfrm>
          </p:grpSpPr>
          <p:sp>
            <p:nvSpPr>
              <p:cNvPr id="11" name="Oval 34">
                <a:extLst>
                  <a:ext uri="{FF2B5EF4-FFF2-40B4-BE49-F238E27FC236}">
                    <a16:creationId xmlns:a16="http://schemas.microsoft.com/office/drawing/2014/main" id="{6CEDDA07-66AE-4112-9114-8DA284428C29}"/>
                  </a:ext>
                </a:extLst>
              </p:cNvPr>
              <p:cNvSpPr/>
              <p:nvPr/>
            </p:nvSpPr>
            <p:spPr>
              <a:xfrm>
                <a:off x="1183008" y="2062684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44AFD533-0408-4685-A005-F662388FD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863" y="2115539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1" name="Groupe 180">
            <a:extLst>
              <a:ext uri="{FF2B5EF4-FFF2-40B4-BE49-F238E27FC236}">
                <a16:creationId xmlns:a16="http://schemas.microsoft.com/office/drawing/2014/main" id="{7B95B46B-FCF0-4560-A612-2EF5609248E1}"/>
              </a:ext>
            </a:extLst>
          </p:cNvPr>
          <p:cNvGrpSpPr/>
          <p:nvPr/>
        </p:nvGrpSpPr>
        <p:grpSpPr>
          <a:xfrm>
            <a:off x="7109719" y="1114140"/>
            <a:ext cx="925542" cy="3513738"/>
            <a:chOff x="7717243" y="930083"/>
            <a:chExt cx="925542" cy="368045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C68519-7998-4684-B3A0-0243004E93D2}"/>
                </a:ext>
              </a:extLst>
            </p:cNvPr>
            <p:cNvSpPr/>
            <p:nvPr/>
          </p:nvSpPr>
          <p:spPr>
            <a:xfrm>
              <a:off x="7717243" y="1125424"/>
              <a:ext cx="925542" cy="3485117"/>
            </a:xfrm>
            <a:prstGeom prst="rect">
              <a:avLst/>
            </a:prstGeom>
            <a:solidFill>
              <a:srgbClr val="5770BE">
                <a:alpha val="48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</a:rPr>
                <a:t>Réussite scolaire &amp; autonomie de l’élève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470F345A-7CD4-4FF4-BCCC-277231394F28}"/>
                </a:ext>
              </a:extLst>
            </p:cNvPr>
            <p:cNvGrpSpPr/>
            <p:nvPr/>
          </p:nvGrpSpPr>
          <p:grpSpPr>
            <a:xfrm>
              <a:off x="7995831" y="930083"/>
              <a:ext cx="353714" cy="349341"/>
              <a:chOff x="99893" y="2859176"/>
              <a:chExt cx="357711" cy="357711"/>
            </a:xfrm>
          </p:grpSpPr>
          <p:sp>
            <p:nvSpPr>
              <p:cNvPr id="20" name="Oval 34">
                <a:extLst>
                  <a:ext uri="{FF2B5EF4-FFF2-40B4-BE49-F238E27FC236}">
                    <a16:creationId xmlns:a16="http://schemas.microsoft.com/office/drawing/2014/main" id="{F888A8F6-980C-4CE8-9AA1-C4510EA31CBF}"/>
                  </a:ext>
                </a:extLst>
              </p:cNvPr>
              <p:cNvSpPr/>
              <p:nvPr/>
            </p:nvSpPr>
            <p:spPr>
              <a:xfrm>
                <a:off x="99893" y="2859176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C647E5AE-29C7-4904-9E2C-7602C337E0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748" y="2912031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44A04F-4CB0-4D11-82C4-6BDFB46DC3CD}"/>
              </a:ext>
            </a:extLst>
          </p:cNvPr>
          <p:cNvGrpSpPr/>
          <p:nvPr/>
        </p:nvGrpSpPr>
        <p:grpSpPr>
          <a:xfrm>
            <a:off x="4753877" y="2872640"/>
            <a:ext cx="925542" cy="772350"/>
            <a:chOff x="4753877" y="2872640"/>
            <a:chExt cx="925542" cy="77235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F3D499-CE13-4ED5-B4A5-A435361A4E4E}"/>
                </a:ext>
              </a:extLst>
            </p:cNvPr>
            <p:cNvSpPr/>
            <p:nvPr/>
          </p:nvSpPr>
          <p:spPr>
            <a:xfrm>
              <a:off x="4753877" y="3047311"/>
              <a:ext cx="925542" cy="597679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fr-FR" sz="1000"/>
                <a:t>PAP</a:t>
              </a: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64553BB-757C-433C-AFFE-3F9454B74E2D}"/>
                </a:ext>
              </a:extLst>
            </p:cNvPr>
            <p:cNvGrpSpPr/>
            <p:nvPr/>
          </p:nvGrpSpPr>
          <p:grpSpPr>
            <a:xfrm>
              <a:off x="5046322" y="2872640"/>
              <a:ext cx="353714" cy="349341"/>
              <a:chOff x="2214937" y="3255610"/>
              <a:chExt cx="357711" cy="357711"/>
            </a:xfrm>
          </p:grpSpPr>
          <p:sp>
            <p:nvSpPr>
              <p:cNvPr id="26" name="Oval 34">
                <a:extLst>
                  <a:ext uri="{FF2B5EF4-FFF2-40B4-BE49-F238E27FC236}">
                    <a16:creationId xmlns:a16="http://schemas.microsoft.com/office/drawing/2014/main" id="{83598E27-EE45-44BC-ABB6-7EBC92C62130}"/>
                  </a:ext>
                </a:extLst>
              </p:cNvPr>
              <p:cNvSpPr/>
              <p:nvPr/>
            </p:nvSpPr>
            <p:spPr>
              <a:xfrm>
                <a:off x="2214937" y="3255610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47F045A1-5CEA-4A38-B514-88F8DC36DE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792" y="3308465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EF923892-7200-4DF5-9487-2DFC420BDA59}"/>
              </a:ext>
            </a:extLst>
          </p:cNvPr>
          <p:cNvGrpSpPr/>
          <p:nvPr/>
        </p:nvGrpSpPr>
        <p:grpSpPr>
          <a:xfrm>
            <a:off x="3575956" y="2872640"/>
            <a:ext cx="925542" cy="772350"/>
            <a:chOff x="4109228" y="2872640"/>
            <a:chExt cx="925542" cy="77235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7743E74-6038-4B97-A82E-BFD2E143119F}"/>
                </a:ext>
              </a:extLst>
            </p:cNvPr>
            <p:cNvSpPr/>
            <p:nvPr/>
          </p:nvSpPr>
          <p:spPr>
            <a:xfrm>
              <a:off x="4109228" y="3047311"/>
              <a:ext cx="925542" cy="597679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fr-FR" sz="1000"/>
                <a:t>Avis médical favorable</a:t>
              </a:r>
            </a:p>
          </p:txBody>
        </p: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3156334F-9B35-4A29-92EE-C9FC3E7402C1}"/>
                </a:ext>
              </a:extLst>
            </p:cNvPr>
            <p:cNvGrpSpPr/>
            <p:nvPr/>
          </p:nvGrpSpPr>
          <p:grpSpPr>
            <a:xfrm>
              <a:off x="4377211" y="2872640"/>
              <a:ext cx="353714" cy="349341"/>
              <a:chOff x="3765844" y="2178198"/>
              <a:chExt cx="357711" cy="357711"/>
            </a:xfrm>
          </p:grpSpPr>
          <p:sp>
            <p:nvSpPr>
              <p:cNvPr id="46" name="Oval 34">
                <a:extLst>
                  <a:ext uri="{FF2B5EF4-FFF2-40B4-BE49-F238E27FC236}">
                    <a16:creationId xmlns:a16="http://schemas.microsoft.com/office/drawing/2014/main" id="{F833F5E4-1124-430C-BA4A-14EE80AC7C0F}"/>
                  </a:ext>
                </a:extLst>
              </p:cNvPr>
              <p:cNvSpPr/>
              <p:nvPr/>
            </p:nvSpPr>
            <p:spPr>
              <a:xfrm>
                <a:off x="3765844" y="2178198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Image 46">
                <a:extLst>
                  <a:ext uri="{FF2B5EF4-FFF2-40B4-BE49-F238E27FC236}">
                    <a16:creationId xmlns:a16="http://schemas.microsoft.com/office/drawing/2014/main" id="{1B74BB9C-A4AF-419B-9779-03AFF58662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18699" y="2231053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928222AC-53C5-4FCB-9AB2-E41FE0DD71A6}"/>
              </a:ext>
            </a:extLst>
          </p:cNvPr>
          <p:cNvGrpSpPr/>
          <p:nvPr/>
        </p:nvGrpSpPr>
        <p:grpSpPr>
          <a:xfrm>
            <a:off x="4753877" y="1894699"/>
            <a:ext cx="926649" cy="772349"/>
            <a:chOff x="5401547" y="1894699"/>
            <a:chExt cx="926649" cy="7723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B79656-3A3A-4150-BF72-C2C57C2D029C}"/>
                </a:ext>
              </a:extLst>
            </p:cNvPr>
            <p:cNvSpPr/>
            <p:nvPr/>
          </p:nvSpPr>
          <p:spPr>
            <a:xfrm>
              <a:off x="5401547" y="2069369"/>
              <a:ext cx="926649" cy="597679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fr-FR" sz="1000"/>
                <a:t>PPRE</a:t>
              </a:r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AA0C46C1-39FD-4567-9E6B-8FE7B073599B}"/>
                </a:ext>
              </a:extLst>
            </p:cNvPr>
            <p:cNvGrpSpPr/>
            <p:nvPr/>
          </p:nvGrpSpPr>
          <p:grpSpPr>
            <a:xfrm>
              <a:off x="5684614" y="1894699"/>
              <a:ext cx="353714" cy="349341"/>
              <a:chOff x="2214937" y="3255610"/>
              <a:chExt cx="357711" cy="357711"/>
            </a:xfrm>
          </p:grpSpPr>
          <p:sp>
            <p:nvSpPr>
              <p:cNvPr id="49" name="Oval 34">
                <a:extLst>
                  <a:ext uri="{FF2B5EF4-FFF2-40B4-BE49-F238E27FC236}">
                    <a16:creationId xmlns:a16="http://schemas.microsoft.com/office/drawing/2014/main" id="{D8497258-6600-4108-A64B-DF186ABA4C9F}"/>
                  </a:ext>
                </a:extLst>
              </p:cNvPr>
              <p:cNvSpPr/>
              <p:nvPr/>
            </p:nvSpPr>
            <p:spPr>
              <a:xfrm>
                <a:off x="2214937" y="3255610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0" name="Image 49">
                <a:extLst>
                  <a:ext uri="{FF2B5EF4-FFF2-40B4-BE49-F238E27FC236}">
                    <a16:creationId xmlns:a16="http://schemas.microsoft.com/office/drawing/2014/main" id="{12C6A382-E31B-4BDC-903B-609006203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792" y="3308465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178CC0AC-C585-4EAE-9116-3B413B1AFECB}"/>
              </a:ext>
            </a:extLst>
          </p:cNvPr>
          <p:cNvGrpSpPr/>
          <p:nvPr/>
        </p:nvGrpSpPr>
        <p:grpSpPr>
          <a:xfrm>
            <a:off x="5931798" y="1114140"/>
            <a:ext cx="925542" cy="3516835"/>
            <a:chOff x="6693866" y="930083"/>
            <a:chExt cx="925542" cy="368046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3DB576E-27B6-442C-8376-1FA25B079D40}"/>
                </a:ext>
              </a:extLst>
            </p:cNvPr>
            <p:cNvSpPr/>
            <p:nvPr/>
          </p:nvSpPr>
          <p:spPr>
            <a:xfrm>
              <a:off x="6693866" y="1125424"/>
              <a:ext cx="925542" cy="3485119"/>
            </a:xfrm>
            <a:prstGeom prst="rect">
              <a:avLst/>
            </a:prstGeom>
            <a:solidFill>
              <a:srgbClr val="5770BE">
                <a:alpha val="74000"/>
              </a:srgb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sz="950">
                  <a:solidFill>
                    <a:schemeClr val="bg1"/>
                  </a:solidFill>
                </a:rPr>
                <a:t>Mettre en œuvre les aménagements pédagogiques adaptés aux besoins de l’élève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32754ECE-9A61-4279-9A65-21C88EFBAA9C}"/>
                </a:ext>
              </a:extLst>
            </p:cNvPr>
            <p:cNvGrpSpPr/>
            <p:nvPr/>
          </p:nvGrpSpPr>
          <p:grpSpPr>
            <a:xfrm>
              <a:off x="7157941" y="930083"/>
              <a:ext cx="353714" cy="349341"/>
              <a:chOff x="2214937" y="3255610"/>
              <a:chExt cx="357711" cy="357711"/>
            </a:xfrm>
          </p:grpSpPr>
          <p:sp>
            <p:nvSpPr>
              <p:cNvPr id="56" name="Oval 34">
                <a:extLst>
                  <a:ext uri="{FF2B5EF4-FFF2-40B4-BE49-F238E27FC236}">
                    <a16:creationId xmlns:a16="http://schemas.microsoft.com/office/drawing/2014/main" id="{53F3A54E-AC8B-478A-8C55-A8596602E85F}"/>
                  </a:ext>
                </a:extLst>
              </p:cNvPr>
              <p:cNvSpPr/>
              <p:nvPr/>
            </p:nvSpPr>
            <p:spPr>
              <a:xfrm>
                <a:off x="2214937" y="3255610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id="{A22EA731-E68E-4854-9EA8-AF194DEBE7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792" y="3308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62AEDA5B-6CDF-415F-B2D9-02620241BAD9}"/>
                </a:ext>
              </a:extLst>
            </p:cNvPr>
            <p:cNvGrpSpPr/>
            <p:nvPr/>
          </p:nvGrpSpPr>
          <p:grpSpPr>
            <a:xfrm>
              <a:off x="6788193" y="930083"/>
              <a:ext cx="353714" cy="349341"/>
              <a:chOff x="1183008" y="2062684"/>
              <a:chExt cx="357711" cy="357711"/>
            </a:xfrm>
          </p:grpSpPr>
          <p:sp>
            <p:nvSpPr>
              <p:cNvPr id="59" name="Oval 34">
                <a:extLst>
                  <a:ext uri="{FF2B5EF4-FFF2-40B4-BE49-F238E27FC236}">
                    <a16:creationId xmlns:a16="http://schemas.microsoft.com/office/drawing/2014/main" id="{61E95DB0-1D1E-4ABA-AA02-C118BD5EEE93}"/>
                  </a:ext>
                </a:extLst>
              </p:cNvPr>
              <p:cNvSpPr/>
              <p:nvPr/>
            </p:nvSpPr>
            <p:spPr>
              <a:xfrm>
                <a:off x="1183008" y="2062684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0" name="Image 59">
                <a:extLst>
                  <a:ext uri="{FF2B5EF4-FFF2-40B4-BE49-F238E27FC236}">
                    <a16:creationId xmlns:a16="http://schemas.microsoft.com/office/drawing/2014/main" id="{10AFCC55-75D4-427E-8DC4-39724B6D7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863" y="2115539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74414194-6594-401B-91D4-02EB31504202}"/>
              </a:ext>
            </a:extLst>
          </p:cNvPr>
          <p:cNvGrpSpPr/>
          <p:nvPr/>
        </p:nvGrpSpPr>
        <p:grpSpPr>
          <a:xfrm>
            <a:off x="2398035" y="3835924"/>
            <a:ext cx="925542" cy="774618"/>
            <a:chOff x="2816909" y="3835924"/>
            <a:chExt cx="925542" cy="77461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7F1A040-6870-4919-BAE4-6F612C2B8F60}"/>
                </a:ext>
              </a:extLst>
            </p:cNvPr>
            <p:cNvSpPr/>
            <p:nvPr/>
          </p:nvSpPr>
          <p:spPr>
            <a:xfrm>
              <a:off x="2816909" y="4012863"/>
              <a:ext cx="925542" cy="597679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144000" rIns="36000" bIns="468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000"/>
                <a:t>GEVA-</a:t>
              </a:r>
              <a:r>
                <a:rPr lang="fr-FR" sz="1000" err="1"/>
                <a:t>Sco</a:t>
              </a:r>
              <a:r>
                <a:rPr lang="fr-FR" sz="1000"/>
                <a:t> 1ère demande</a:t>
              </a:r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CF7395F-A5A6-45BE-B15A-47598DEA8746}"/>
                </a:ext>
              </a:extLst>
            </p:cNvPr>
            <p:cNvGrpSpPr/>
            <p:nvPr/>
          </p:nvGrpSpPr>
          <p:grpSpPr>
            <a:xfrm>
              <a:off x="2923688" y="3835924"/>
              <a:ext cx="353714" cy="349341"/>
              <a:chOff x="1183008" y="2062684"/>
              <a:chExt cx="357711" cy="357711"/>
            </a:xfrm>
          </p:grpSpPr>
          <p:sp>
            <p:nvSpPr>
              <p:cNvPr id="43" name="Oval 34">
                <a:extLst>
                  <a:ext uri="{FF2B5EF4-FFF2-40B4-BE49-F238E27FC236}">
                    <a16:creationId xmlns:a16="http://schemas.microsoft.com/office/drawing/2014/main" id="{C6241EE9-E4CA-4560-A8F6-6EB6A959B912}"/>
                  </a:ext>
                </a:extLst>
              </p:cNvPr>
              <p:cNvSpPr/>
              <p:nvPr/>
            </p:nvSpPr>
            <p:spPr>
              <a:xfrm>
                <a:off x="1183008" y="2062684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3A60476E-3740-4BF9-88E8-8016D9C42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863" y="2115539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12B778AB-F25B-4BD8-98AC-7DCA21B98C76}"/>
                </a:ext>
              </a:extLst>
            </p:cNvPr>
            <p:cNvGrpSpPr/>
            <p:nvPr/>
          </p:nvGrpSpPr>
          <p:grpSpPr>
            <a:xfrm>
              <a:off x="3290822" y="3835924"/>
              <a:ext cx="353714" cy="349341"/>
              <a:chOff x="2214937" y="3255610"/>
              <a:chExt cx="357711" cy="357711"/>
            </a:xfrm>
          </p:grpSpPr>
          <p:sp>
            <p:nvSpPr>
              <p:cNvPr id="62" name="Oval 34">
                <a:extLst>
                  <a:ext uri="{FF2B5EF4-FFF2-40B4-BE49-F238E27FC236}">
                    <a16:creationId xmlns:a16="http://schemas.microsoft.com/office/drawing/2014/main" id="{4BD9FFCE-21A5-45CA-AD16-32D650FA1CB7}"/>
                  </a:ext>
                </a:extLst>
              </p:cNvPr>
              <p:cNvSpPr/>
              <p:nvPr/>
            </p:nvSpPr>
            <p:spPr>
              <a:xfrm>
                <a:off x="2214937" y="3255610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3" name="Image 62">
                <a:extLst>
                  <a:ext uri="{FF2B5EF4-FFF2-40B4-BE49-F238E27FC236}">
                    <a16:creationId xmlns:a16="http://schemas.microsoft.com/office/drawing/2014/main" id="{A5D70CF5-D830-4B14-A34E-33FDB8F3F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792" y="3308465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973AF740-A985-4F97-A581-9C08468442B9}"/>
              </a:ext>
            </a:extLst>
          </p:cNvPr>
          <p:cNvGrpSpPr/>
          <p:nvPr/>
        </p:nvGrpSpPr>
        <p:grpSpPr>
          <a:xfrm>
            <a:off x="4753877" y="3834199"/>
            <a:ext cx="925542" cy="774618"/>
            <a:chOff x="5401547" y="3835924"/>
            <a:chExt cx="925542" cy="7746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D00A415-789E-49D4-9544-A0DDACB73863}"/>
                </a:ext>
              </a:extLst>
            </p:cNvPr>
            <p:cNvSpPr/>
            <p:nvPr/>
          </p:nvSpPr>
          <p:spPr>
            <a:xfrm>
              <a:off x="5401547" y="4012863"/>
              <a:ext cx="925542" cy="597679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fr-FR" sz="1000"/>
                <a:t>MOPPS</a:t>
              </a: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D5B588E2-644E-416B-B2AE-690EAB368DED}"/>
                </a:ext>
              </a:extLst>
            </p:cNvPr>
            <p:cNvGrpSpPr/>
            <p:nvPr/>
          </p:nvGrpSpPr>
          <p:grpSpPr>
            <a:xfrm>
              <a:off x="5853065" y="3835924"/>
              <a:ext cx="353714" cy="349341"/>
              <a:chOff x="2214937" y="3255610"/>
              <a:chExt cx="357711" cy="357711"/>
            </a:xfrm>
          </p:grpSpPr>
          <p:sp>
            <p:nvSpPr>
              <p:cNvPr id="65" name="Oval 34">
                <a:extLst>
                  <a:ext uri="{FF2B5EF4-FFF2-40B4-BE49-F238E27FC236}">
                    <a16:creationId xmlns:a16="http://schemas.microsoft.com/office/drawing/2014/main" id="{90E88330-2BD3-4174-A02F-14973BC89968}"/>
                  </a:ext>
                </a:extLst>
              </p:cNvPr>
              <p:cNvSpPr/>
              <p:nvPr/>
            </p:nvSpPr>
            <p:spPr>
              <a:xfrm>
                <a:off x="2214937" y="3255610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1647DA42-995F-4172-8DF2-5ADBB33A2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7792" y="3308465"/>
                <a:ext cx="252000" cy="252000"/>
              </a:xfrm>
              <a:prstGeom prst="rect">
                <a:avLst/>
              </a:prstGeom>
            </p:spPr>
          </p:pic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3C216548-45CA-463E-A73F-8333431FE621}"/>
                </a:ext>
              </a:extLst>
            </p:cNvPr>
            <p:cNvGrpSpPr/>
            <p:nvPr/>
          </p:nvGrpSpPr>
          <p:grpSpPr>
            <a:xfrm>
              <a:off x="5490778" y="3835924"/>
              <a:ext cx="353714" cy="349341"/>
              <a:chOff x="1183008" y="2062684"/>
              <a:chExt cx="357711" cy="357711"/>
            </a:xfrm>
          </p:grpSpPr>
          <p:sp>
            <p:nvSpPr>
              <p:cNvPr id="68" name="Oval 34">
                <a:extLst>
                  <a:ext uri="{FF2B5EF4-FFF2-40B4-BE49-F238E27FC236}">
                    <a16:creationId xmlns:a16="http://schemas.microsoft.com/office/drawing/2014/main" id="{41AB5E31-0664-4978-B9A5-5DBD54E642E6}"/>
                  </a:ext>
                </a:extLst>
              </p:cNvPr>
              <p:cNvSpPr/>
              <p:nvPr/>
            </p:nvSpPr>
            <p:spPr>
              <a:xfrm>
                <a:off x="1183008" y="2062684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69" name="Image 68">
                <a:extLst>
                  <a:ext uri="{FF2B5EF4-FFF2-40B4-BE49-F238E27FC236}">
                    <a16:creationId xmlns:a16="http://schemas.microsoft.com/office/drawing/2014/main" id="{87B1760F-1E5D-4137-B23A-4D2253944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863" y="2115539"/>
                <a:ext cx="252000" cy="252000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0CEF84D-595D-47B4-B710-A25DE9FA0456}"/>
              </a:ext>
            </a:extLst>
          </p:cNvPr>
          <p:cNvGrpSpPr/>
          <p:nvPr/>
        </p:nvGrpSpPr>
        <p:grpSpPr>
          <a:xfrm>
            <a:off x="3575956" y="3834199"/>
            <a:ext cx="925542" cy="774618"/>
            <a:chOff x="3575956" y="3834199"/>
            <a:chExt cx="925542" cy="77461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81EEA6-08CC-4019-9655-EA9C2550AF0F}"/>
                </a:ext>
              </a:extLst>
            </p:cNvPr>
            <p:cNvSpPr/>
            <p:nvPr/>
          </p:nvSpPr>
          <p:spPr>
            <a:xfrm>
              <a:off x="3575956" y="4011138"/>
              <a:ext cx="925542" cy="597679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lang="fr-FR" sz="1000"/>
                <a:t>PPS</a:t>
              </a:r>
            </a:p>
          </p:txBody>
        </p: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104F8F76-6C5E-44AC-A9C3-4C30EC82F53E}"/>
                </a:ext>
              </a:extLst>
            </p:cNvPr>
            <p:cNvGrpSpPr/>
            <p:nvPr/>
          </p:nvGrpSpPr>
          <p:grpSpPr>
            <a:xfrm>
              <a:off x="3843939" y="3834199"/>
              <a:ext cx="353714" cy="349341"/>
              <a:chOff x="2779016" y="2654407"/>
              <a:chExt cx="357711" cy="357711"/>
            </a:xfrm>
          </p:grpSpPr>
          <p:sp>
            <p:nvSpPr>
              <p:cNvPr id="78" name="Oval 34">
                <a:extLst>
                  <a:ext uri="{FF2B5EF4-FFF2-40B4-BE49-F238E27FC236}">
                    <a16:creationId xmlns:a16="http://schemas.microsoft.com/office/drawing/2014/main" id="{97A803F8-63F2-4E10-B5BB-8FD5A747A002}"/>
                  </a:ext>
                </a:extLst>
              </p:cNvPr>
              <p:cNvSpPr/>
              <p:nvPr/>
            </p:nvSpPr>
            <p:spPr>
              <a:xfrm>
                <a:off x="2779016" y="2654407"/>
                <a:ext cx="357711" cy="35771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7" name="Image 76">
                <a:extLst>
                  <a:ext uri="{FF2B5EF4-FFF2-40B4-BE49-F238E27FC236}">
                    <a16:creationId xmlns:a16="http://schemas.microsoft.com/office/drawing/2014/main" id="{0F12B3C4-118A-4DC7-8171-E46BBA844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1871" y="2707262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3F5555C-CB98-4862-89FD-5F865F5F3068}"/>
              </a:ext>
            </a:extLst>
          </p:cNvPr>
          <p:cNvSpPr/>
          <p:nvPr/>
        </p:nvSpPr>
        <p:spPr>
          <a:xfrm>
            <a:off x="5983381" y="1158683"/>
            <a:ext cx="1317117" cy="5976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cxnSp>
        <p:nvCxnSpPr>
          <p:cNvPr id="133" name="Connecteur droit avec flèche 132">
            <a:extLst>
              <a:ext uri="{FF2B5EF4-FFF2-40B4-BE49-F238E27FC236}">
                <a16:creationId xmlns:a16="http://schemas.microsoft.com/office/drawing/2014/main" id="{8F3BEF26-621A-4D86-B704-6AC537725C11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3323577" y="4309978"/>
            <a:ext cx="252379" cy="17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6AE79D12-49D2-43BA-AFE7-93AC5780BC42}"/>
              </a:ext>
            </a:extLst>
          </p:cNvPr>
          <p:cNvCxnSpPr>
            <a:cxnSpLocks/>
            <a:stCxn id="54" idx="3"/>
            <a:endCxn id="53" idx="1"/>
          </p:cNvCxnSpPr>
          <p:nvPr/>
        </p:nvCxnSpPr>
        <p:spPr>
          <a:xfrm>
            <a:off x="4501498" y="4309978"/>
            <a:ext cx="2523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02EC4C5-00A5-4138-84CF-B261EDBC0429}"/>
              </a:ext>
            </a:extLst>
          </p:cNvPr>
          <p:cNvSpPr/>
          <p:nvPr/>
        </p:nvSpPr>
        <p:spPr>
          <a:xfrm>
            <a:off x="5977566" y="2077385"/>
            <a:ext cx="1317117" cy="5976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5680165-BAAD-4A64-90D4-E6200EBFAC2C}"/>
              </a:ext>
            </a:extLst>
          </p:cNvPr>
          <p:cNvSpPr/>
          <p:nvPr/>
        </p:nvSpPr>
        <p:spPr>
          <a:xfrm>
            <a:off x="5964398" y="3047311"/>
            <a:ext cx="1317117" cy="5976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9B69A8B-5AD3-41FD-B6B4-FDBB5A1C42E0}"/>
              </a:ext>
            </a:extLst>
          </p:cNvPr>
          <p:cNvSpPr/>
          <p:nvPr/>
        </p:nvSpPr>
        <p:spPr>
          <a:xfrm>
            <a:off x="5988632" y="4039758"/>
            <a:ext cx="1317117" cy="59767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cxnSp>
        <p:nvCxnSpPr>
          <p:cNvPr id="141" name="Connecteur : en angle 140">
            <a:extLst>
              <a:ext uri="{FF2B5EF4-FFF2-40B4-BE49-F238E27FC236}">
                <a16:creationId xmlns:a16="http://schemas.microsoft.com/office/drawing/2014/main" id="{1AE09D7C-9290-4496-9895-4768FF5DA13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5680526" y="2368209"/>
            <a:ext cx="252000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 : en angle 144">
            <a:extLst>
              <a:ext uri="{FF2B5EF4-FFF2-40B4-BE49-F238E27FC236}">
                <a16:creationId xmlns:a16="http://schemas.microsoft.com/office/drawing/2014/main" id="{9B5EC681-5F4A-4504-A13B-892BAA9426B7}"/>
              </a:ext>
            </a:extLst>
          </p:cNvPr>
          <p:cNvCxnSpPr>
            <a:cxnSpLocks/>
            <a:stCxn id="30" idx="3"/>
            <a:endCxn id="139" idx="1"/>
          </p:cNvCxnSpPr>
          <p:nvPr/>
        </p:nvCxnSpPr>
        <p:spPr>
          <a:xfrm>
            <a:off x="5679419" y="3346151"/>
            <a:ext cx="252000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 : en angle 150">
            <a:extLst>
              <a:ext uri="{FF2B5EF4-FFF2-40B4-BE49-F238E27FC236}">
                <a16:creationId xmlns:a16="http://schemas.microsoft.com/office/drawing/2014/main" id="{E6F4DBC2-14F8-436D-BB56-873EA2ACC3CF}"/>
              </a:ext>
            </a:extLst>
          </p:cNvPr>
          <p:cNvCxnSpPr>
            <a:cxnSpLocks/>
            <a:stCxn id="53" idx="3"/>
            <a:endCxn id="140" idx="1"/>
          </p:cNvCxnSpPr>
          <p:nvPr/>
        </p:nvCxnSpPr>
        <p:spPr>
          <a:xfrm>
            <a:off x="5679419" y="4309978"/>
            <a:ext cx="252000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cteur : en angle 153">
            <a:extLst>
              <a:ext uri="{FF2B5EF4-FFF2-40B4-BE49-F238E27FC236}">
                <a16:creationId xmlns:a16="http://schemas.microsoft.com/office/drawing/2014/main" id="{0D522C9E-676A-41A5-AF09-27AF4DE4184C}"/>
              </a:ext>
            </a:extLst>
          </p:cNvPr>
          <p:cNvCxnSpPr>
            <a:cxnSpLocks/>
            <a:stCxn id="41" idx="3"/>
            <a:endCxn id="51" idx="1"/>
          </p:cNvCxnSpPr>
          <p:nvPr/>
        </p:nvCxnSpPr>
        <p:spPr>
          <a:xfrm flipV="1">
            <a:off x="6857340" y="2964255"/>
            <a:ext cx="252379" cy="163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 : en angle 160">
            <a:extLst>
              <a:ext uri="{FF2B5EF4-FFF2-40B4-BE49-F238E27FC236}">
                <a16:creationId xmlns:a16="http://schemas.microsoft.com/office/drawing/2014/main" id="{5C9E60D0-8545-450E-8958-C7672DE8CD78}"/>
              </a:ext>
            </a:extLst>
          </p:cNvPr>
          <p:cNvCxnSpPr>
            <a:cxnSpLocks/>
            <a:stCxn id="80" idx="3"/>
            <a:endCxn id="30" idx="1"/>
          </p:cNvCxnSpPr>
          <p:nvPr/>
        </p:nvCxnSpPr>
        <p:spPr>
          <a:xfrm>
            <a:off x="4501498" y="3346151"/>
            <a:ext cx="252379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BC3DB8A8-3DCC-4C92-8C25-8EE0CB5B9E6B}"/>
              </a:ext>
            </a:extLst>
          </p:cNvPr>
          <p:cNvGrpSpPr/>
          <p:nvPr/>
        </p:nvGrpSpPr>
        <p:grpSpPr>
          <a:xfrm>
            <a:off x="1121953" y="1419945"/>
            <a:ext cx="4824000" cy="1437628"/>
            <a:chOff x="1121953" y="1419945"/>
            <a:chExt cx="4824000" cy="1437628"/>
          </a:xfrm>
        </p:grpSpPr>
        <p:cxnSp>
          <p:nvCxnSpPr>
            <p:cNvPr id="82" name="Connecteur : en angle 81">
              <a:extLst>
                <a:ext uri="{FF2B5EF4-FFF2-40B4-BE49-F238E27FC236}">
                  <a16:creationId xmlns:a16="http://schemas.microsoft.com/office/drawing/2014/main" id="{CA0A24C6-D557-4312-9B0B-A93A45F4B74E}"/>
                </a:ext>
              </a:extLst>
            </p:cNvPr>
            <p:cNvCxnSpPr>
              <a:cxnSpLocks/>
              <a:stCxn id="7" idx="3"/>
              <a:endCxn id="103" idx="1"/>
            </p:cNvCxnSpPr>
            <p:nvPr/>
          </p:nvCxnSpPr>
          <p:spPr>
            <a:xfrm flipV="1">
              <a:off x="1121953" y="1457523"/>
              <a:ext cx="4824000" cy="1400050"/>
            </a:xfrm>
            <a:prstGeom prst="bentConnector3">
              <a:avLst>
                <a:gd name="adj1" fmla="val 274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4A017DCD-6530-4DD1-8D6B-AC0E43E7F4F2}"/>
                </a:ext>
              </a:extLst>
            </p:cNvPr>
            <p:cNvSpPr txBox="1"/>
            <p:nvPr/>
          </p:nvSpPr>
          <p:spPr>
            <a:xfrm>
              <a:off x="1271405" y="1419945"/>
              <a:ext cx="2155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/>
                <a:t>Elève avec des besoins éducatifs particuliers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BDB322C-E824-40CC-AE30-A67048A86E67}"/>
              </a:ext>
            </a:extLst>
          </p:cNvPr>
          <p:cNvGrpSpPr/>
          <p:nvPr/>
        </p:nvGrpSpPr>
        <p:grpSpPr>
          <a:xfrm>
            <a:off x="1121953" y="2321096"/>
            <a:ext cx="3631924" cy="536477"/>
            <a:chOff x="1121953" y="2321096"/>
            <a:chExt cx="3631924" cy="536477"/>
          </a:xfrm>
        </p:grpSpPr>
        <p:cxnSp>
          <p:nvCxnSpPr>
            <p:cNvPr id="84" name="Connecteur : en angle 83">
              <a:extLst>
                <a:ext uri="{FF2B5EF4-FFF2-40B4-BE49-F238E27FC236}">
                  <a16:creationId xmlns:a16="http://schemas.microsoft.com/office/drawing/2014/main" id="{ED9DE8FD-06E4-4C8E-90E8-023D8CF343BF}"/>
                </a:ext>
              </a:extLst>
            </p:cNvPr>
            <p:cNvCxnSpPr>
              <a:cxnSpLocks/>
              <a:stCxn id="7" idx="3"/>
              <a:endCxn id="14" idx="1"/>
            </p:cNvCxnSpPr>
            <p:nvPr/>
          </p:nvCxnSpPr>
          <p:spPr>
            <a:xfrm flipV="1">
              <a:off x="1121953" y="2368209"/>
              <a:ext cx="3631924" cy="489364"/>
            </a:xfrm>
            <a:prstGeom prst="bentConnector3">
              <a:avLst>
                <a:gd name="adj1" fmla="val 3581"/>
              </a:avLst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6E415910-D985-4732-84C7-70F667D786D6}"/>
                </a:ext>
              </a:extLst>
            </p:cNvPr>
            <p:cNvSpPr txBox="1"/>
            <p:nvPr/>
          </p:nvSpPr>
          <p:spPr>
            <a:xfrm>
              <a:off x="1271405" y="2321096"/>
              <a:ext cx="21550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i="1" dirty="0"/>
                <a:t>Elève qui rencontre des difficultés dans ses apprentissages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2B1FE8D-815B-41C0-9F0F-AE3F716A60D5}"/>
              </a:ext>
            </a:extLst>
          </p:cNvPr>
          <p:cNvGrpSpPr/>
          <p:nvPr/>
        </p:nvGrpSpPr>
        <p:grpSpPr>
          <a:xfrm>
            <a:off x="1121953" y="2857573"/>
            <a:ext cx="2454003" cy="1103194"/>
            <a:chOff x="1121953" y="2857573"/>
            <a:chExt cx="2454003" cy="1103194"/>
          </a:xfrm>
        </p:grpSpPr>
        <p:cxnSp>
          <p:nvCxnSpPr>
            <p:cNvPr id="88" name="Connecteur : en angle 87">
              <a:extLst>
                <a:ext uri="{FF2B5EF4-FFF2-40B4-BE49-F238E27FC236}">
                  <a16:creationId xmlns:a16="http://schemas.microsoft.com/office/drawing/2014/main" id="{48094411-4243-4D65-85F2-2AB55A1CFEA5}"/>
                </a:ext>
              </a:extLst>
            </p:cNvPr>
            <p:cNvCxnSpPr>
              <a:cxnSpLocks/>
              <a:stCxn id="7" idx="3"/>
              <a:endCxn id="80" idx="1"/>
            </p:cNvCxnSpPr>
            <p:nvPr/>
          </p:nvCxnSpPr>
          <p:spPr>
            <a:xfrm>
              <a:off x="1121953" y="2857573"/>
              <a:ext cx="2454003" cy="488578"/>
            </a:xfrm>
            <a:prstGeom prst="bentConnector3">
              <a:avLst>
                <a:gd name="adj1" fmla="val 534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809DCA09-B7F1-468A-8F72-5D303DA68FE6}"/>
                </a:ext>
              </a:extLst>
            </p:cNvPr>
            <p:cNvSpPr txBox="1"/>
            <p:nvPr/>
          </p:nvSpPr>
          <p:spPr>
            <a:xfrm>
              <a:off x="1272620" y="3314436"/>
              <a:ext cx="21394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/>
                <a:t>Elève qui connait des difficultés scolaires durables ayant pour origine un ou plusieurs troubles des apprentissages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6D616A5-2B37-4A57-91B6-0A3310781D0B}"/>
              </a:ext>
            </a:extLst>
          </p:cNvPr>
          <p:cNvGrpSpPr/>
          <p:nvPr/>
        </p:nvGrpSpPr>
        <p:grpSpPr>
          <a:xfrm>
            <a:off x="1121953" y="2857573"/>
            <a:ext cx="1281163" cy="1798648"/>
            <a:chOff x="1121953" y="2857573"/>
            <a:chExt cx="1281163" cy="1798648"/>
          </a:xfrm>
        </p:grpSpPr>
        <p:cxnSp>
          <p:nvCxnSpPr>
            <p:cNvPr id="91" name="Connecteur : en angle 90">
              <a:extLst>
                <a:ext uri="{FF2B5EF4-FFF2-40B4-BE49-F238E27FC236}">
                  <a16:creationId xmlns:a16="http://schemas.microsoft.com/office/drawing/2014/main" id="{69472777-2A0D-40C9-ADC0-BB9B1E583278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121953" y="2857573"/>
              <a:ext cx="1276082" cy="1454130"/>
            </a:xfrm>
            <a:prstGeom prst="bentConnector3">
              <a:avLst>
                <a:gd name="adj1" fmla="val 1009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7351155B-FA12-4848-A0AD-2DD45730B108}"/>
                </a:ext>
              </a:extLst>
            </p:cNvPr>
            <p:cNvSpPr txBox="1"/>
            <p:nvPr/>
          </p:nvSpPr>
          <p:spPr>
            <a:xfrm>
              <a:off x="1271405" y="4286889"/>
              <a:ext cx="11317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i="1" dirty="0"/>
                <a:t>Elève en situation de handicap </a:t>
              </a:r>
            </a:p>
          </p:txBody>
        </p:sp>
      </p:grpSp>
      <p:sp>
        <p:nvSpPr>
          <p:cNvPr id="261" name="Rectangle 260">
            <a:extLst>
              <a:ext uri="{FF2B5EF4-FFF2-40B4-BE49-F238E27FC236}">
                <a16:creationId xmlns:a16="http://schemas.microsoft.com/office/drawing/2014/main" id="{DC0B4B38-FCC3-4C17-8FF1-F215C6AD02C3}"/>
              </a:ext>
            </a:extLst>
          </p:cNvPr>
          <p:cNvSpPr/>
          <p:nvPr/>
        </p:nvSpPr>
        <p:spPr>
          <a:xfrm>
            <a:off x="8227218" y="1123699"/>
            <a:ext cx="697169" cy="35137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BE2934-8619-4232-A22A-898310F26D1B}"/>
              </a:ext>
            </a:extLst>
          </p:cNvPr>
          <p:cNvGrpSpPr/>
          <p:nvPr/>
        </p:nvGrpSpPr>
        <p:grpSpPr>
          <a:xfrm>
            <a:off x="8202618" y="1975821"/>
            <a:ext cx="746369" cy="660191"/>
            <a:chOff x="8202618" y="1975821"/>
            <a:chExt cx="746369" cy="660191"/>
          </a:xfrm>
        </p:grpSpPr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7958E8CE-57A0-45B2-B9F8-A00AA5146183}"/>
                </a:ext>
              </a:extLst>
            </p:cNvPr>
            <p:cNvGrpSpPr/>
            <p:nvPr/>
          </p:nvGrpSpPr>
          <p:grpSpPr>
            <a:xfrm>
              <a:off x="8449802" y="1975821"/>
              <a:ext cx="252000" cy="252000"/>
              <a:chOff x="8408931" y="2333583"/>
              <a:chExt cx="353714" cy="349341"/>
            </a:xfrm>
          </p:grpSpPr>
          <p:sp>
            <p:nvSpPr>
              <p:cNvPr id="236" name="Oval 34">
                <a:extLst>
                  <a:ext uri="{FF2B5EF4-FFF2-40B4-BE49-F238E27FC236}">
                    <a16:creationId xmlns:a16="http://schemas.microsoft.com/office/drawing/2014/main" id="{E76A29CD-1FEF-44DA-B534-EBFCB353CA88}"/>
                  </a:ext>
                </a:extLst>
              </p:cNvPr>
              <p:cNvSpPr/>
              <p:nvPr/>
            </p:nvSpPr>
            <p:spPr>
              <a:xfrm>
                <a:off x="8408931" y="2333583"/>
                <a:ext cx="353714" cy="3493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37" name="Image 236">
                <a:extLst>
                  <a:ext uri="{FF2B5EF4-FFF2-40B4-BE49-F238E27FC236}">
                    <a16:creationId xmlns:a16="http://schemas.microsoft.com/office/drawing/2014/main" id="{8803457C-EE39-4751-8FAD-195F9351B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61195" y="2385201"/>
                <a:ext cx="249184" cy="246104"/>
              </a:xfrm>
              <a:prstGeom prst="rect">
                <a:avLst/>
              </a:prstGeom>
            </p:spPr>
          </p:pic>
        </p:grpSp>
        <p:sp>
          <p:nvSpPr>
            <p:cNvPr id="250" name="ZoneTexte 249">
              <a:extLst>
                <a:ext uri="{FF2B5EF4-FFF2-40B4-BE49-F238E27FC236}">
                  <a16:creationId xmlns:a16="http://schemas.microsoft.com/office/drawing/2014/main" id="{E5538875-240F-4BC3-A880-28C1B858539D}"/>
                </a:ext>
              </a:extLst>
            </p:cNvPr>
            <p:cNvSpPr txBox="1"/>
            <p:nvPr/>
          </p:nvSpPr>
          <p:spPr>
            <a:xfrm>
              <a:off x="8202618" y="2297458"/>
              <a:ext cx="746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/>
                <a:t>Equipe éducative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403487C-C60E-41E5-B289-396C6EBDF640}"/>
              </a:ext>
            </a:extLst>
          </p:cNvPr>
          <p:cNvGrpSpPr/>
          <p:nvPr/>
        </p:nvGrpSpPr>
        <p:grpSpPr>
          <a:xfrm>
            <a:off x="8049401" y="1245993"/>
            <a:ext cx="1046064" cy="660191"/>
            <a:chOff x="8049401" y="1245993"/>
            <a:chExt cx="1046064" cy="660191"/>
          </a:xfrm>
        </p:grpSpPr>
        <p:grpSp>
          <p:nvGrpSpPr>
            <p:cNvPr id="248" name="Groupe 247">
              <a:extLst>
                <a:ext uri="{FF2B5EF4-FFF2-40B4-BE49-F238E27FC236}">
                  <a16:creationId xmlns:a16="http://schemas.microsoft.com/office/drawing/2014/main" id="{A56FB3C3-4311-4E15-8734-97AE64BC8EE0}"/>
                </a:ext>
              </a:extLst>
            </p:cNvPr>
            <p:cNvGrpSpPr/>
            <p:nvPr/>
          </p:nvGrpSpPr>
          <p:grpSpPr>
            <a:xfrm>
              <a:off x="8422907" y="1245993"/>
              <a:ext cx="252000" cy="252000"/>
              <a:chOff x="8428677" y="3515038"/>
              <a:chExt cx="353714" cy="349341"/>
            </a:xfrm>
          </p:grpSpPr>
          <p:sp>
            <p:nvSpPr>
              <p:cNvPr id="246" name="Oval 34">
                <a:extLst>
                  <a:ext uri="{FF2B5EF4-FFF2-40B4-BE49-F238E27FC236}">
                    <a16:creationId xmlns:a16="http://schemas.microsoft.com/office/drawing/2014/main" id="{0AD572C7-FD42-4C9B-8342-48D10400966E}"/>
                  </a:ext>
                </a:extLst>
              </p:cNvPr>
              <p:cNvSpPr/>
              <p:nvPr/>
            </p:nvSpPr>
            <p:spPr>
              <a:xfrm>
                <a:off x="8428677" y="3515038"/>
                <a:ext cx="353714" cy="3493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47" name="Image 246">
                <a:extLst>
                  <a:ext uri="{FF2B5EF4-FFF2-40B4-BE49-F238E27FC236}">
                    <a16:creationId xmlns:a16="http://schemas.microsoft.com/office/drawing/2014/main" id="{CB2B44B2-896C-4852-82B6-B81560F7B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0941" y="3566656"/>
                <a:ext cx="249184" cy="246104"/>
              </a:xfrm>
              <a:prstGeom prst="rect">
                <a:avLst/>
              </a:prstGeom>
            </p:spPr>
          </p:pic>
        </p:grpSp>
        <p:sp>
          <p:nvSpPr>
            <p:cNvPr id="253" name="ZoneTexte 252">
              <a:extLst>
                <a:ext uri="{FF2B5EF4-FFF2-40B4-BE49-F238E27FC236}">
                  <a16:creationId xmlns:a16="http://schemas.microsoft.com/office/drawing/2014/main" id="{66F82260-0749-4B9E-A503-6E235F982A6C}"/>
                </a:ext>
              </a:extLst>
            </p:cNvPr>
            <p:cNvSpPr txBox="1"/>
            <p:nvPr/>
          </p:nvSpPr>
          <p:spPr>
            <a:xfrm>
              <a:off x="8049401" y="1567630"/>
              <a:ext cx="104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/>
                <a:t>Enseignant responsable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0E969-EA4E-4664-9AF4-382222384111}"/>
              </a:ext>
            </a:extLst>
          </p:cNvPr>
          <p:cNvGrpSpPr/>
          <p:nvPr/>
        </p:nvGrpSpPr>
        <p:grpSpPr>
          <a:xfrm>
            <a:off x="8202618" y="4042196"/>
            <a:ext cx="746369" cy="537081"/>
            <a:chOff x="8202618" y="2705649"/>
            <a:chExt cx="746369" cy="537081"/>
          </a:xfrm>
        </p:grpSpPr>
        <p:grpSp>
          <p:nvGrpSpPr>
            <p:cNvPr id="233" name="Groupe 232">
              <a:extLst>
                <a:ext uri="{FF2B5EF4-FFF2-40B4-BE49-F238E27FC236}">
                  <a16:creationId xmlns:a16="http://schemas.microsoft.com/office/drawing/2014/main" id="{93B398A3-B325-4CA7-BEBF-006B6714356B}"/>
                </a:ext>
              </a:extLst>
            </p:cNvPr>
            <p:cNvGrpSpPr/>
            <p:nvPr/>
          </p:nvGrpSpPr>
          <p:grpSpPr>
            <a:xfrm>
              <a:off x="8449802" y="2705649"/>
              <a:ext cx="252000" cy="252000"/>
              <a:chOff x="8450488" y="1121510"/>
              <a:chExt cx="353714" cy="349341"/>
            </a:xfrm>
          </p:grpSpPr>
          <p:sp>
            <p:nvSpPr>
              <p:cNvPr id="231" name="Oval 34">
                <a:extLst>
                  <a:ext uri="{FF2B5EF4-FFF2-40B4-BE49-F238E27FC236}">
                    <a16:creationId xmlns:a16="http://schemas.microsoft.com/office/drawing/2014/main" id="{6AB28712-EDE9-4619-82B6-7724B7854EDA}"/>
                  </a:ext>
                </a:extLst>
              </p:cNvPr>
              <p:cNvSpPr/>
              <p:nvPr/>
            </p:nvSpPr>
            <p:spPr>
              <a:xfrm>
                <a:off x="8450488" y="1121510"/>
                <a:ext cx="353714" cy="3493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32" name="Image 231">
                <a:extLst>
                  <a:ext uri="{FF2B5EF4-FFF2-40B4-BE49-F238E27FC236}">
                    <a16:creationId xmlns:a16="http://schemas.microsoft.com/office/drawing/2014/main" id="{A1E0353A-47E9-4F8D-838F-368857C56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2752" y="1173128"/>
                <a:ext cx="249184" cy="246104"/>
              </a:xfrm>
              <a:prstGeom prst="rect">
                <a:avLst/>
              </a:prstGeom>
            </p:spPr>
          </p:pic>
        </p:grpSp>
        <p:sp>
          <p:nvSpPr>
            <p:cNvPr id="254" name="ZoneTexte 253">
              <a:extLst>
                <a:ext uri="{FF2B5EF4-FFF2-40B4-BE49-F238E27FC236}">
                  <a16:creationId xmlns:a16="http://schemas.microsoft.com/office/drawing/2014/main" id="{C0B08877-C702-409B-8AE3-F8FAB99BD473}"/>
                </a:ext>
              </a:extLst>
            </p:cNvPr>
            <p:cNvSpPr txBox="1"/>
            <p:nvPr/>
          </p:nvSpPr>
          <p:spPr>
            <a:xfrm>
              <a:off x="8202618" y="3027286"/>
              <a:ext cx="7463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/>
                <a:t>Elève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EE4534-6989-400F-A415-2D81B9FE6584}"/>
              </a:ext>
            </a:extLst>
          </p:cNvPr>
          <p:cNvGrpSpPr/>
          <p:nvPr/>
        </p:nvGrpSpPr>
        <p:grpSpPr>
          <a:xfrm>
            <a:off x="8202618" y="2644094"/>
            <a:ext cx="746369" cy="660191"/>
            <a:chOff x="8202618" y="3312367"/>
            <a:chExt cx="746369" cy="660191"/>
          </a:xfrm>
        </p:grpSpPr>
        <p:grpSp>
          <p:nvGrpSpPr>
            <p:cNvPr id="252" name="Groupe 251">
              <a:extLst>
                <a:ext uri="{FF2B5EF4-FFF2-40B4-BE49-F238E27FC236}">
                  <a16:creationId xmlns:a16="http://schemas.microsoft.com/office/drawing/2014/main" id="{66BC7842-9468-4EE3-AB62-BCFF374ED5A6}"/>
                </a:ext>
              </a:extLst>
            </p:cNvPr>
            <p:cNvGrpSpPr/>
            <p:nvPr/>
          </p:nvGrpSpPr>
          <p:grpSpPr>
            <a:xfrm>
              <a:off x="8449802" y="3312367"/>
              <a:ext cx="252000" cy="252000"/>
              <a:chOff x="8454829" y="1763909"/>
              <a:chExt cx="353714" cy="349341"/>
            </a:xfrm>
          </p:grpSpPr>
          <p:sp>
            <p:nvSpPr>
              <p:cNvPr id="234" name="Oval 34">
                <a:extLst>
                  <a:ext uri="{FF2B5EF4-FFF2-40B4-BE49-F238E27FC236}">
                    <a16:creationId xmlns:a16="http://schemas.microsoft.com/office/drawing/2014/main" id="{0B775904-972B-4E08-B588-1596C91EFECD}"/>
                  </a:ext>
                </a:extLst>
              </p:cNvPr>
              <p:cNvSpPr/>
              <p:nvPr/>
            </p:nvSpPr>
            <p:spPr>
              <a:xfrm>
                <a:off x="8454829" y="1763909"/>
                <a:ext cx="353714" cy="3493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35" name="Image 234">
                <a:extLst>
                  <a:ext uri="{FF2B5EF4-FFF2-40B4-BE49-F238E27FC236}">
                    <a16:creationId xmlns:a16="http://schemas.microsoft.com/office/drawing/2014/main" id="{C3EBB46F-CAEC-4D85-BEEA-EFE7B9CF6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7093" y="1815527"/>
                <a:ext cx="249184" cy="246104"/>
              </a:xfrm>
              <a:prstGeom prst="rect">
                <a:avLst/>
              </a:prstGeom>
            </p:spPr>
          </p:pic>
        </p:grpSp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A3750D55-19F8-4C07-BD9A-89BFF409C91D}"/>
                </a:ext>
              </a:extLst>
            </p:cNvPr>
            <p:cNvSpPr txBox="1"/>
            <p:nvPr/>
          </p:nvSpPr>
          <p:spPr>
            <a:xfrm>
              <a:off x="8202618" y="3634004"/>
              <a:ext cx="746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/>
                <a:t>Médecin de l’EN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1DC047-BB67-49F7-AEFD-29E51131B52B}"/>
              </a:ext>
            </a:extLst>
          </p:cNvPr>
          <p:cNvGrpSpPr/>
          <p:nvPr/>
        </p:nvGrpSpPr>
        <p:grpSpPr>
          <a:xfrm>
            <a:off x="8202618" y="3373921"/>
            <a:ext cx="746369" cy="537083"/>
            <a:chOff x="8202618" y="4042195"/>
            <a:chExt cx="746369" cy="537083"/>
          </a:xfrm>
        </p:grpSpPr>
        <p:grpSp>
          <p:nvGrpSpPr>
            <p:cNvPr id="249" name="Groupe 248">
              <a:extLst>
                <a:ext uri="{FF2B5EF4-FFF2-40B4-BE49-F238E27FC236}">
                  <a16:creationId xmlns:a16="http://schemas.microsoft.com/office/drawing/2014/main" id="{C3923F17-FA00-4737-BDEE-9F04B76B154A}"/>
                </a:ext>
              </a:extLst>
            </p:cNvPr>
            <p:cNvGrpSpPr/>
            <p:nvPr/>
          </p:nvGrpSpPr>
          <p:grpSpPr>
            <a:xfrm>
              <a:off x="8449802" y="4042195"/>
              <a:ext cx="252000" cy="252000"/>
              <a:chOff x="8398224" y="2872640"/>
              <a:chExt cx="353714" cy="349341"/>
            </a:xfrm>
          </p:grpSpPr>
          <p:sp>
            <p:nvSpPr>
              <p:cNvPr id="244" name="Oval 34">
                <a:extLst>
                  <a:ext uri="{FF2B5EF4-FFF2-40B4-BE49-F238E27FC236}">
                    <a16:creationId xmlns:a16="http://schemas.microsoft.com/office/drawing/2014/main" id="{00D061E0-4591-429B-B492-E1A071D27A59}"/>
                  </a:ext>
                </a:extLst>
              </p:cNvPr>
              <p:cNvSpPr/>
              <p:nvPr/>
            </p:nvSpPr>
            <p:spPr>
              <a:xfrm>
                <a:off x="8398224" y="2872640"/>
                <a:ext cx="353714" cy="3493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45" name="Image 244">
                <a:extLst>
                  <a:ext uri="{FF2B5EF4-FFF2-40B4-BE49-F238E27FC236}">
                    <a16:creationId xmlns:a16="http://schemas.microsoft.com/office/drawing/2014/main" id="{8E58DDC0-61AC-42E9-B143-AF66E8ABEF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0488" y="2924258"/>
                <a:ext cx="249184" cy="246104"/>
              </a:xfrm>
              <a:prstGeom prst="rect">
                <a:avLst/>
              </a:prstGeom>
            </p:spPr>
          </p:pic>
        </p:grpSp>
        <p:sp>
          <p:nvSpPr>
            <p:cNvPr id="256" name="ZoneTexte 255">
              <a:extLst>
                <a:ext uri="{FF2B5EF4-FFF2-40B4-BE49-F238E27FC236}">
                  <a16:creationId xmlns:a16="http://schemas.microsoft.com/office/drawing/2014/main" id="{F58AA63F-436A-41B0-91CA-34C15FB2D205}"/>
                </a:ext>
              </a:extLst>
            </p:cNvPr>
            <p:cNvSpPr txBox="1"/>
            <p:nvPr/>
          </p:nvSpPr>
          <p:spPr>
            <a:xfrm>
              <a:off x="8202618" y="4363834"/>
              <a:ext cx="74636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/>
                <a:t>MDPH</a:t>
              </a:r>
            </a:p>
          </p:txBody>
        </p:sp>
      </p:grpSp>
      <p:sp>
        <p:nvSpPr>
          <p:cNvPr id="269" name="Titre 9">
            <a:extLst>
              <a:ext uri="{FF2B5EF4-FFF2-40B4-BE49-F238E27FC236}">
                <a16:creationId xmlns:a16="http://schemas.microsoft.com/office/drawing/2014/main" id="{186883A6-2BE5-45B6-8862-0F1253D71C47}"/>
              </a:ext>
            </a:extLst>
          </p:cNvPr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/>
              <a:t>Un livret de Parcours Inclusif</a:t>
            </a:r>
          </a:p>
        </p:txBody>
      </p:sp>
      <p:pic>
        <p:nvPicPr>
          <p:cNvPr id="23" name="Graphic 22" descr="Graduation cap">
            <a:extLst>
              <a:ext uri="{FF2B5EF4-FFF2-40B4-BE49-F238E27FC236}">
                <a16:creationId xmlns:a16="http://schemas.microsoft.com/office/drawing/2014/main" id="{38762D0D-E495-4ECB-8D19-B4195F02D4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65684" y="1059204"/>
            <a:ext cx="198958" cy="19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198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A163C7-AF04-DE4A-835C-ED91CB5BAF6F}"/>
              </a:ext>
            </a:extLst>
          </p:cNvPr>
          <p:cNvSpPr/>
          <p:nvPr/>
        </p:nvSpPr>
        <p:spPr>
          <a:xfrm>
            <a:off x="359999" y="900000"/>
            <a:ext cx="8424000" cy="3781728"/>
          </a:xfrm>
          <a:prstGeom prst="rect">
            <a:avLst/>
          </a:prstGeom>
          <a:solidFill>
            <a:srgbClr val="C9D1EA">
              <a:alpha val="51000"/>
            </a:srgbClr>
          </a:solidFill>
          <a:ln>
            <a:solidFill>
              <a:srgbClr val="798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4400" dirty="0">
                <a:solidFill>
                  <a:srgbClr val="5770BE"/>
                </a:solidFill>
              </a:rPr>
              <a:t>LPI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3E526D-C75C-A84F-9414-A8FF5D13F7A8}"/>
              </a:ext>
            </a:extLst>
          </p:cNvPr>
          <p:cNvSpPr/>
          <p:nvPr/>
        </p:nvSpPr>
        <p:spPr>
          <a:xfrm>
            <a:off x="367531" y="900000"/>
            <a:ext cx="2440395" cy="2769792"/>
          </a:xfrm>
          <a:prstGeom prst="rect">
            <a:avLst/>
          </a:prstGeom>
          <a:solidFill>
            <a:srgbClr val="C9D1EA">
              <a:alpha val="51000"/>
            </a:srgbClr>
          </a:solidFill>
          <a:ln>
            <a:solidFill>
              <a:srgbClr val="798D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fr-FR" sz="4400" dirty="0">
                <a:solidFill>
                  <a:srgbClr val="5770BE"/>
                </a:solidFill>
              </a:rPr>
              <a:t>AGESH</a:t>
            </a:r>
          </a:p>
        </p:txBody>
      </p:sp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0B968D0-7AFB-46B3-84E0-D983D952230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0B968D0-7AFB-46B3-84E0-D983D9522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2000" dirty="0"/>
              <a:t>Elèves à besoins éducatifs particuliers: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C841031-C02B-453B-94DD-9626B685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01/07/2021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B0F5EF-AC9D-4D8F-97C2-457447F434AA}"/>
              </a:ext>
            </a:extLst>
          </p:cNvPr>
          <p:cNvSpPr/>
          <p:nvPr/>
        </p:nvSpPr>
        <p:spPr>
          <a:xfrm>
            <a:off x="367531" y="1380354"/>
            <a:ext cx="2386607" cy="1216542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Elèves en situation de handicap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 (TFA, TFV, TFM, TND)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C6F80-62F7-4477-BB52-9323DB4CDCBA}"/>
              </a:ext>
            </a:extLst>
          </p:cNvPr>
          <p:cNvSpPr/>
          <p:nvPr/>
        </p:nvSpPr>
        <p:spPr>
          <a:xfrm>
            <a:off x="4343401" y="1372286"/>
            <a:ext cx="1408131" cy="122461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Elèves avec une situation sociale ou familiale difficile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55E3B-1B86-C145-A212-7553714E7964}"/>
              </a:ext>
            </a:extLst>
          </p:cNvPr>
          <p:cNvSpPr/>
          <p:nvPr/>
        </p:nvSpPr>
        <p:spPr>
          <a:xfrm>
            <a:off x="2807926" y="1380354"/>
            <a:ext cx="1481687" cy="1216542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Elèves avec troubles des apprentissages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6B703D-24B2-A043-A673-887ECBF6A037}"/>
              </a:ext>
            </a:extLst>
          </p:cNvPr>
          <p:cNvSpPr/>
          <p:nvPr/>
        </p:nvSpPr>
        <p:spPr>
          <a:xfrm>
            <a:off x="5805320" y="1383025"/>
            <a:ext cx="1408131" cy="1213871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Elèves </a:t>
            </a:r>
            <a:r>
              <a:rPr lang="fr-FR" sz="1400" dirty="0" err="1">
                <a:solidFill>
                  <a:schemeClr val="bg1"/>
                </a:solidFill>
              </a:rPr>
              <a:t>intellectuelle-ment</a:t>
            </a:r>
            <a:r>
              <a:rPr lang="fr-FR" sz="1400" dirty="0">
                <a:solidFill>
                  <a:schemeClr val="bg1"/>
                </a:solidFill>
              </a:rPr>
              <a:t> précoces (EIP)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E7D11F-B682-4946-AF26-8A493BC383A0}"/>
              </a:ext>
            </a:extLst>
          </p:cNvPr>
          <p:cNvSpPr/>
          <p:nvPr/>
        </p:nvSpPr>
        <p:spPr>
          <a:xfrm>
            <a:off x="7267239" y="1372286"/>
            <a:ext cx="1408131" cy="122461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Elèves allophones nouvellement arrivés (EANA)</a:t>
            </a:r>
          </a:p>
        </p:txBody>
      </p:sp>
    </p:spTree>
    <p:extLst>
      <p:ext uri="{BB962C8B-B14F-4D97-AF65-F5344CB8AC3E}">
        <p14:creationId xmlns:p14="http://schemas.microsoft.com/office/powerpoint/2010/main" val="567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9" grpId="0" animBg="1"/>
      <p:bldP spid="11" grpId="0" animBg="1"/>
      <p:bldP spid="23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 Une application adaptée à l’organisation des établissements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54434-AD98-4344-956E-817EA2DD526D}"/>
              </a:ext>
            </a:extLst>
          </p:cNvPr>
          <p:cNvSpPr/>
          <p:nvPr/>
        </p:nvSpPr>
        <p:spPr>
          <a:xfrm>
            <a:off x="359998" y="1276351"/>
            <a:ext cx="5671968" cy="3271958"/>
          </a:xfrm>
          <a:prstGeom prst="rect">
            <a:avLst/>
          </a:prstGeom>
          <a:noFill/>
          <a:ln>
            <a:solidFill>
              <a:srgbClr val="2C27D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BFCB9F-038C-4461-8BD9-838ADFE50C3C}"/>
              </a:ext>
            </a:extLst>
          </p:cNvPr>
          <p:cNvSpPr txBox="1"/>
          <p:nvPr/>
        </p:nvSpPr>
        <p:spPr>
          <a:xfrm>
            <a:off x="7109821" y="3731067"/>
            <a:ext cx="1731600" cy="774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050" dirty="0"/>
              <a:t>Eventuels autres professeurs en charge de l’élève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F8F2BDA0-2CF9-46E9-B4A8-75883ED82852}"/>
              </a:ext>
            </a:extLst>
          </p:cNvPr>
          <p:cNvSpPr txBox="1"/>
          <p:nvPr/>
        </p:nvSpPr>
        <p:spPr>
          <a:xfrm>
            <a:off x="7109501" y="2878516"/>
            <a:ext cx="1731600" cy="774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000" dirty="0"/>
              <a:t>Professeur de l’élève en charge du livret  parcours inclusif </a:t>
            </a: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5A919EEC-9C45-466B-8315-6792BE3B5E45}"/>
              </a:ext>
            </a:extLst>
          </p:cNvPr>
          <p:cNvCxnSpPr>
            <a:cxnSpLocks/>
          </p:cNvCxnSpPr>
          <p:nvPr/>
        </p:nvCxnSpPr>
        <p:spPr>
          <a:xfrm flipH="1" flipV="1">
            <a:off x="5813501" y="1755444"/>
            <a:ext cx="12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33B10C0-5E9E-4D86-80C1-F9D9E882B03C}"/>
              </a:ext>
            </a:extLst>
          </p:cNvPr>
          <p:cNvSpPr txBox="1"/>
          <p:nvPr/>
        </p:nvSpPr>
        <p:spPr>
          <a:xfrm>
            <a:off x="7109501" y="1270373"/>
            <a:ext cx="1731279" cy="1546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Directeur d’école responsable de l’organisation du suivi des livrets parcours inclusifs des élèves de son établissement + possibilité d’ajouter des aménagements si également professeur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59640-2F58-4668-9D36-D8AA7C8DBEB4}"/>
              </a:ext>
            </a:extLst>
          </p:cNvPr>
          <p:cNvSpPr/>
          <p:nvPr/>
        </p:nvSpPr>
        <p:spPr>
          <a:xfrm>
            <a:off x="559883" y="1474398"/>
            <a:ext cx="1224000" cy="540000"/>
          </a:xfrm>
          <a:prstGeom prst="rect">
            <a:avLst/>
          </a:prstGeom>
          <a:solidFill>
            <a:srgbClr val="2C27D6">
              <a:alpha val="4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Etablissement du 1er degré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05DAFF3-5D87-43B1-AF13-63F2A5FE4942}"/>
              </a:ext>
            </a:extLst>
          </p:cNvPr>
          <p:cNvSpPr txBox="1"/>
          <p:nvPr/>
        </p:nvSpPr>
        <p:spPr>
          <a:xfrm>
            <a:off x="4297060" y="1542105"/>
            <a:ext cx="154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Organiser, partager et contribuer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111D20F8-8EF1-474B-A29E-C638DB855D5C}"/>
              </a:ext>
            </a:extLst>
          </p:cNvPr>
          <p:cNvSpPr txBox="1"/>
          <p:nvPr/>
        </p:nvSpPr>
        <p:spPr>
          <a:xfrm>
            <a:off x="4351649" y="2641902"/>
            <a:ext cx="143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Partager l’accès et contribuer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2170604-03B7-4CC3-8E86-A765853C55B5}"/>
              </a:ext>
            </a:extLst>
          </p:cNvPr>
          <p:cNvGrpSpPr/>
          <p:nvPr/>
        </p:nvGrpSpPr>
        <p:grpSpPr>
          <a:xfrm>
            <a:off x="2174707" y="1474398"/>
            <a:ext cx="1620000" cy="540000"/>
            <a:chOff x="2473793" y="1444337"/>
            <a:chExt cx="1620000" cy="540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9D021A-6A9B-483B-85DB-9CB767D65818}"/>
                </a:ext>
              </a:extLst>
            </p:cNvPr>
            <p:cNvSpPr/>
            <p:nvPr/>
          </p:nvSpPr>
          <p:spPr>
            <a:xfrm>
              <a:off x="2473793" y="1444337"/>
              <a:ext cx="162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C13754-A57F-41BC-90BC-12154069B1CA}"/>
                </a:ext>
              </a:extLst>
            </p:cNvPr>
            <p:cNvSpPr txBox="1"/>
            <p:nvPr/>
          </p:nvSpPr>
          <p:spPr>
            <a:xfrm>
              <a:off x="3024188" y="1545060"/>
              <a:ext cx="9724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dirty="0">
                  <a:cs typeface="Arial" panose="020B0604020202020204" pitchFamily="34" charset="0"/>
                </a:rPr>
                <a:t>Directeur </a:t>
              </a:r>
              <a:r>
                <a:rPr lang="en-US" sz="1100" dirty="0" err="1">
                  <a:cs typeface="Arial" panose="020B0604020202020204" pitchFamily="34" charset="0"/>
                </a:rPr>
                <a:t>d’école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2C4D421-56EB-46DE-97B9-F06BF6F71EB3}"/>
              </a:ext>
            </a:extLst>
          </p:cNvPr>
          <p:cNvGrpSpPr/>
          <p:nvPr/>
        </p:nvGrpSpPr>
        <p:grpSpPr>
          <a:xfrm>
            <a:off x="1553476" y="2466765"/>
            <a:ext cx="1607775" cy="521360"/>
            <a:chOff x="2452527" y="2430452"/>
            <a:chExt cx="1607775" cy="521360"/>
          </a:xfrm>
        </p:grpSpPr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9F9F51AE-82ED-4AD4-8D52-4BECFBCA66B6}"/>
                </a:ext>
              </a:extLst>
            </p:cNvPr>
            <p:cNvSpPr/>
            <p:nvPr/>
          </p:nvSpPr>
          <p:spPr>
            <a:xfrm>
              <a:off x="2452527" y="2430452"/>
              <a:ext cx="1607775" cy="521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pic>
          <p:nvPicPr>
            <p:cNvPr id="280" name="Graphic 279" descr="Professor">
              <a:extLst>
                <a:ext uri="{FF2B5EF4-FFF2-40B4-BE49-F238E27FC236}">
                  <a16:creationId xmlns:a16="http://schemas.microsoft.com/office/drawing/2014/main" id="{E793FC60-2E93-476C-9582-3E199E82CB3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1046" y="2511132"/>
              <a:ext cx="360000" cy="36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434279-E1E2-47CF-B125-E0BF4D3E87BE}"/>
                </a:ext>
              </a:extLst>
            </p:cNvPr>
            <p:cNvSpPr txBox="1"/>
            <p:nvPr/>
          </p:nvSpPr>
          <p:spPr>
            <a:xfrm>
              <a:off x="3088982" y="2527698"/>
              <a:ext cx="84282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dirty="0" err="1">
                  <a:cs typeface="Arial" panose="020B0604020202020204" pitchFamily="34" charset="0"/>
                </a:rPr>
                <a:t>Enseignant</a:t>
              </a:r>
              <a:r>
                <a:rPr lang="en-US" sz="1100" dirty="0">
                  <a:cs typeface="Arial" panose="020B0604020202020204" pitchFamily="34" charset="0"/>
                </a:rPr>
                <a:t> </a:t>
              </a:r>
              <a:r>
                <a:rPr lang="en-US" sz="1100" dirty="0" err="1">
                  <a:cs typeface="Arial" panose="020B0604020202020204" pitchFamily="34" charset="0"/>
                </a:rPr>
                <a:t>Responsable</a:t>
              </a:r>
              <a:endParaRPr lang="en-US" sz="1100" dirty="0">
                <a:cs typeface="Arial" panose="020B0604020202020204" pitchFamily="34" charset="0"/>
              </a:endParaRPr>
            </a:p>
          </p:txBody>
        </p:sp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3AEE5C4-15AD-4066-A151-73E05C4F9F18}"/>
              </a:ext>
            </a:extLst>
          </p:cNvPr>
          <p:cNvCxnSpPr>
            <a:cxnSpLocks/>
          </p:cNvCxnSpPr>
          <p:nvPr/>
        </p:nvCxnSpPr>
        <p:spPr>
          <a:xfrm>
            <a:off x="2261679" y="2014398"/>
            <a:ext cx="1" cy="45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72EA6FC6-C70C-403C-A524-8B1FDA867E9A}"/>
              </a:ext>
            </a:extLst>
          </p:cNvPr>
          <p:cNvCxnSpPr>
            <a:cxnSpLocks/>
          </p:cNvCxnSpPr>
          <p:nvPr/>
        </p:nvCxnSpPr>
        <p:spPr>
          <a:xfrm>
            <a:off x="3324177" y="2026699"/>
            <a:ext cx="6323" cy="1996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3E76F2D-28B7-429D-8346-2FF0452D6CE4}"/>
              </a:ext>
            </a:extLst>
          </p:cNvPr>
          <p:cNvGrpSpPr/>
          <p:nvPr/>
        </p:nvGrpSpPr>
        <p:grpSpPr>
          <a:xfrm>
            <a:off x="555338" y="3440492"/>
            <a:ext cx="1620000" cy="540000"/>
            <a:chOff x="2473793" y="3409792"/>
            <a:chExt cx="1620000" cy="540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E750328-0D47-4120-A68D-618C35A5F17B}"/>
                </a:ext>
              </a:extLst>
            </p:cNvPr>
            <p:cNvSpPr/>
            <p:nvPr/>
          </p:nvSpPr>
          <p:spPr>
            <a:xfrm>
              <a:off x="2473793" y="3409792"/>
              <a:ext cx="162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145" name="TextBox 31">
              <a:extLst>
                <a:ext uri="{FF2B5EF4-FFF2-40B4-BE49-F238E27FC236}">
                  <a16:creationId xmlns:a16="http://schemas.microsoft.com/office/drawing/2014/main" id="{BC3BB7DC-90CB-4A0B-B022-060B6C3C97BF}"/>
                </a:ext>
              </a:extLst>
            </p:cNvPr>
            <p:cNvSpPr txBox="1"/>
            <p:nvPr/>
          </p:nvSpPr>
          <p:spPr>
            <a:xfrm>
              <a:off x="3118162" y="3510515"/>
              <a:ext cx="78446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err="1">
                  <a:cs typeface="Arial" panose="020B0604020202020204" pitchFamily="34" charset="0"/>
                </a:rPr>
                <a:t>Enseignant</a:t>
              </a:r>
              <a:r>
                <a:rPr lang="en-US" sz="1100">
                  <a:cs typeface="Arial" panose="020B0604020202020204" pitchFamily="34" charset="0"/>
                </a:rPr>
                <a:t> </a:t>
              </a:r>
              <a:r>
                <a:rPr lang="en-US" sz="1100" err="1">
                  <a:cs typeface="Arial" panose="020B0604020202020204" pitchFamily="34" charset="0"/>
                </a:rPr>
                <a:t>Contributeur</a:t>
              </a:r>
              <a:endParaRPr lang="en-US" sz="1100">
                <a:cs typeface="Arial" panose="020B0604020202020204" pitchFamily="34" charset="0"/>
              </a:endParaRPr>
            </a:p>
          </p:txBody>
        </p:sp>
        <p:pic>
          <p:nvPicPr>
            <p:cNvPr id="146" name="Graphic 288" descr="Professor">
              <a:extLst>
                <a:ext uri="{FF2B5EF4-FFF2-40B4-BE49-F238E27FC236}">
                  <a16:creationId xmlns:a16="http://schemas.microsoft.com/office/drawing/2014/main" id="{1DDE71C8-93E0-43E9-9DFD-66D9BC6B2A4E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601046" y="3499792"/>
              <a:ext cx="360000" cy="360000"/>
            </a:xfrm>
            <a:prstGeom prst="rect">
              <a:avLst/>
            </a:prstGeom>
          </p:spPr>
        </p:pic>
      </p:grp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ED58160B-836F-44E6-985B-1BCCC74C4DC9}"/>
              </a:ext>
            </a:extLst>
          </p:cNvPr>
          <p:cNvCxnSpPr>
            <a:cxnSpLocks/>
          </p:cNvCxnSpPr>
          <p:nvPr/>
        </p:nvCxnSpPr>
        <p:spPr>
          <a:xfrm>
            <a:off x="1795192" y="3024524"/>
            <a:ext cx="0" cy="3894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C36FE544-4202-43D3-A90A-2B24AADA272E}"/>
              </a:ext>
            </a:extLst>
          </p:cNvPr>
          <p:cNvSpPr txBox="1"/>
          <p:nvPr/>
        </p:nvSpPr>
        <p:spPr>
          <a:xfrm>
            <a:off x="861745" y="4124063"/>
            <a:ext cx="4737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Ajouter les aménagements et adaptations 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C6C94168-3C8F-49B9-9FC2-68EFF0A52664}"/>
              </a:ext>
            </a:extLst>
          </p:cNvPr>
          <p:cNvCxnSpPr>
            <a:cxnSpLocks/>
          </p:cNvCxnSpPr>
          <p:nvPr/>
        </p:nvCxnSpPr>
        <p:spPr>
          <a:xfrm flipH="1">
            <a:off x="5813501" y="2929076"/>
            <a:ext cx="12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8B7276AC-5187-4004-89E5-A0B312C4747D}"/>
              </a:ext>
            </a:extLst>
          </p:cNvPr>
          <p:cNvCxnSpPr>
            <a:cxnSpLocks/>
          </p:cNvCxnSpPr>
          <p:nvPr/>
        </p:nvCxnSpPr>
        <p:spPr>
          <a:xfrm flipH="1" flipV="1">
            <a:off x="5813501" y="3809764"/>
            <a:ext cx="12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119EA-6D42-4DC3-99E2-563D8A530223}"/>
              </a:ext>
            </a:extLst>
          </p:cNvPr>
          <p:cNvSpPr/>
          <p:nvPr/>
        </p:nvSpPr>
        <p:spPr>
          <a:xfrm>
            <a:off x="6190651" y="1276354"/>
            <a:ext cx="760165" cy="3271955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Tous ont un accès conformément à leur rôle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129C869B-CE6A-4F92-9F82-3D73B0BB6207}"/>
              </a:ext>
            </a:extLst>
          </p:cNvPr>
          <p:cNvSpPr txBox="1"/>
          <p:nvPr/>
        </p:nvSpPr>
        <p:spPr>
          <a:xfrm>
            <a:off x="4408352" y="3613011"/>
            <a:ext cx="1434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Contribuer</a:t>
            </a: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81A9DC5B-BEFC-485A-AB62-E52DAFB7C87A}"/>
              </a:ext>
            </a:extLst>
          </p:cNvPr>
          <p:cNvCxnSpPr>
            <a:cxnSpLocks/>
          </p:cNvCxnSpPr>
          <p:nvPr/>
        </p:nvCxnSpPr>
        <p:spPr>
          <a:xfrm>
            <a:off x="2289966" y="3011982"/>
            <a:ext cx="2477" cy="10265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288" descr="Professor">
            <a:extLst>
              <a:ext uri="{FF2B5EF4-FFF2-40B4-BE49-F238E27FC236}">
                <a16:creationId xmlns:a16="http://schemas.microsoft.com/office/drawing/2014/main" id="{E1F602D7-AE76-BD4F-B54C-35976E615E2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78658" y="156165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3" grpId="0" animBg="1"/>
      <p:bldP spid="11" grpId="0" animBg="1"/>
      <p:bldP spid="12" grpId="0" animBg="1"/>
      <p:bldP spid="21" grpId="0"/>
      <p:bldP spid="149" grpId="0"/>
      <p:bldP spid="33" grpId="0"/>
      <p:bldP spid="13" grpId="0" animBg="1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 Une application adaptée à l’organisation des établissements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54434-AD98-4344-956E-817EA2DD526D}"/>
              </a:ext>
            </a:extLst>
          </p:cNvPr>
          <p:cNvSpPr/>
          <p:nvPr/>
        </p:nvSpPr>
        <p:spPr>
          <a:xfrm>
            <a:off x="359998" y="1276351"/>
            <a:ext cx="5671968" cy="3271958"/>
          </a:xfrm>
          <a:prstGeom prst="rect">
            <a:avLst/>
          </a:prstGeom>
          <a:noFill/>
          <a:ln>
            <a:solidFill>
              <a:srgbClr val="2C27D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BFCB9F-038C-4461-8BD9-838ADFE50C3C}"/>
              </a:ext>
            </a:extLst>
          </p:cNvPr>
          <p:cNvSpPr txBox="1"/>
          <p:nvPr/>
        </p:nvSpPr>
        <p:spPr>
          <a:xfrm>
            <a:off x="7109821" y="3305759"/>
            <a:ext cx="1731600" cy="774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050"/>
              <a:t>Enseignant des différentes disciplines suivies par l’élève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F8F2BDA0-2CF9-46E9-B4A8-75883ED82852}"/>
              </a:ext>
            </a:extLst>
          </p:cNvPr>
          <p:cNvSpPr txBox="1"/>
          <p:nvPr/>
        </p:nvSpPr>
        <p:spPr>
          <a:xfrm>
            <a:off x="7109501" y="2431935"/>
            <a:ext cx="1731600" cy="774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000" dirty="0"/>
              <a:t>Enseignant principal de l’élève en charge du livret  parcours inclusif </a:t>
            </a:r>
          </a:p>
        </p:txBody>
      </p:sp>
      <p:cxnSp>
        <p:nvCxnSpPr>
          <p:cNvPr id="134" name="Connecteur droit avec flèche 133">
            <a:extLst>
              <a:ext uri="{FF2B5EF4-FFF2-40B4-BE49-F238E27FC236}">
                <a16:creationId xmlns:a16="http://schemas.microsoft.com/office/drawing/2014/main" id="{5A919EEC-9C45-466B-8315-6792BE3B5E45}"/>
              </a:ext>
            </a:extLst>
          </p:cNvPr>
          <p:cNvCxnSpPr>
            <a:cxnSpLocks/>
          </p:cNvCxnSpPr>
          <p:nvPr/>
        </p:nvCxnSpPr>
        <p:spPr>
          <a:xfrm flipH="1" flipV="1">
            <a:off x="5813501" y="1755444"/>
            <a:ext cx="12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133B10C0-5E9E-4D86-80C1-F9D9E882B03C}"/>
              </a:ext>
            </a:extLst>
          </p:cNvPr>
          <p:cNvSpPr txBox="1"/>
          <p:nvPr/>
        </p:nvSpPr>
        <p:spPr>
          <a:xfrm>
            <a:off x="7109501" y="1270373"/>
            <a:ext cx="1731279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/>
              <a:t>Chef d’établissement responsable de l’organisation du suivi des livrets parcours inclusifs des élèves de son établissement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459640-2F58-4668-9D36-D8AA7C8DBEB4}"/>
              </a:ext>
            </a:extLst>
          </p:cNvPr>
          <p:cNvSpPr/>
          <p:nvPr/>
        </p:nvSpPr>
        <p:spPr>
          <a:xfrm>
            <a:off x="559883" y="1474398"/>
            <a:ext cx="1224000" cy="540000"/>
          </a:xfrm>
          <a:prstGeom prst="rect">
            <a:avLst/>
          </a:prstGeom>
          <a:solidFill>
            <a:srgbClr val="2C27D6">
              <a:alpha val="40000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>
                <a:solidFill>
                  <a:schemeClr val="bg1"/>
                </a:solidFill>
              </a:rPr>
              <a:t>Etablissement du 2</a:t>
            </a:r>
            <a:r>
              <a:rPr lang="fr-FR" sz="1050" baseline="30000">
                <a:solidFill>
                  <a:schemeClr val="bg1"/>
                </a:solidFill>
              </a:rPr>
              <a:t>nd</a:t>
            </a:r>
            <a:r>
              <a:rPr lang="fr-FR" sz="1050">
                <a:solidFill>
                  <a:schemeClr val="bg1"/>
                </a:solidFill>
              </a:rPr>
              <a:t> degré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05DAFF3-5D87-43B1-AF13-63F2A5FE4942}"/>
              </a:ext>
            </a:extLst>
          </p:cNvPr>
          <p:cNvSpPr txBox="1"/>
          <p:nvPr/>
        </p:nvSpPr>
        <p:spPr>
          <a:xfrm>
            <a:off x="4137569" y="1605899"/>
            <a:ext cx="86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/>
              <a:t>Organiser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111D20F8-8EF1-474B-A29E-C638DB855D5C}"/>
              </a:ext>
            </a:extLst>
          </p:cNvPr>
          <p:cNvSpPr txBox="1"/>
          <p:nvPr/>
        </p:nvSpPr>
        <p:spPr>
          <a:xfrm>
            <a:off x="4137569" y="2588946"/>
            <a:ext cx="1544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/>
              <a:t>Partager l’accès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2170604-03B7-4CC3-8E86-A765853C55B5}"/>
              </a:ext>
            </a:extLst>
          </p:cNvPr>
          <p:cNvGrpSpPr/>
          <p:nvPr/>
        </p:nvGrpSpPr>
        <p:grpSpPr>
          <a:xfrm>
            <a:off x="2376730" y="1474398"/>
            <a:ext cx="1620000" cy="540000"/>
            <a:chOff x="2473793" y="1444337"/>
            <a:chExt cx="1620000" cy="540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9D021A-6A9B-483B-85DB-9CB767D65818}"/>
                </a:ext>
              </a:extLst>
            </p:cNvPr>
            <p:cNvSpPr/>
            <p:nvPr/>
          </p:nvSpPr>
          <p:spPr>
            <a:xfrm>
              <a:off x="2473793" y="1444337"/>
              <a:ext cx="162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pic>
          <p:nvPicPr>
            <p:cNvPr id="22" name="Graphic 21" descr="Office worker">
              <a:extLst>
                <a:ext uri="{FF2B5EF4-FFF2-40B4-BE49-F238E27FC236}">
                  <a16:creationId xmlns:a16="http://schemas.microsoft.com/office/drawing/2014/main" id="{C77C8E59-38C6-4F69-BA87-95868ECE80BD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01045" y="1534337"/>
              <a:ext cx="360001" cy="360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C13754-A57F-41BC-90BC-12154069B1CA}"/>
                </a:ext>
              </a:extLst>
            </p:cNvPr>
            <p:cNvSpPr txBox="1"/>
            <p:nvPr/>
          </p:nvSpPr>
          <p:spPr>
            <a:xfrm>
              <a:off x="3024188" y="1545060"/>
              <a:ext cx="9724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>
                  <a:cs typeface="Arial" panose="020B0604020202020204" pitchFamily="34" charset="0"/>
                </a:rPr>
                <a:t>Chef </a:t>
              </a:r>
              <a:r>
                <a:rPr lang="en-US" sz="1100" err="1">
                  <a:cs typeface="Arial" panose="020B0604020202020204" pitchFamily="34" charset="0"/>
                </a:rPr>
                <a:t>d’établissement</a:t>
              </a:r>
              <a:endParaRPr lang="en-US" sz="1100"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72C4D421-56EB-46DE-97B9-F06BF6F71EB3}"/>
              </a:ext>
            </a:extLst>
          </p:cNvPr>
          <p:cNvGrpSpPr/>
          <p:nvPr/>
        </p:nvGrpSpPr>
        <p:grpSpPr>
          <a:xfrm>
            <a:off x="2382843" y="2466765"/>
            <a:ext cx="1607775" cy="521360"/>
            <a:chOff x="2473793" y="2430452"/>
            <a:chExt cx="1607775" cy="521360"/>
          </a:xfrm>
        </p:grpSpPr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9F9F51AE-82ED-4AD4-8D52-4BECFBCA66B6}"/>
                </a:ext>
              </a:extLst>
            </p:cNvPr>
            <p:cNvSpPr/>
            <p:nvPr/>
          </p:nvSpPr>
          <p:spPr>
            <a:xfrm>
              <a:off x="2473793" y="2430452"/>
              <a:ext cx="1607775" cy="521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pic>
          <p:nvPicPr>
            <p:cNvPr id="280" name="Graphic 279" descr="Professor">
              <a:extLst>
                <a:ext uri="{FF2B5EF4-FFF2-40B4-BE49-F238E27FC236}">
                  <a16:creationId xmlns:a16="http://schemas.microsoft.com/office/drawing/2014/main" id="{E793FC60-2E93-476C-9582-3E199E82CB3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01046" y="2511132"/>
              <a:ext cx="360000" cy="3600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434279-E1E2-47CF-B125-E0BF4D3E87BE}"/>
                </a:ext>
              </a:extLst>
            </p:cNvPr>
            <p:cNvSpPr txBox="1"/>
            <p:nvPr/>
          </p:nvSpPr>
          <p:spPr>
            <a:xfrm>
              <a:off x="3088982" y="2527698"/>
              <a:ext cx="84282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err="1">
                  <a:cs typeface="Arial" panose="020B0604020202020204" pitchFamily="34" charset="0"/>
                </a:rPr>
                <a:t>Enseignant</a:t>
              </a:r>
              <a:r>
                <a:rPr lang="en-US" sz="1100">
                  <a:cs typeface="Arial" panose="020B0604020202020204" pitchFamily="34" charset="0"/>
                </a:rPr>
                <a:t> </a:t>
              </a:r>
              <a:r>
                <a:rPr lang="en-US" sz="1100" err="1">
                  <a:cs typeface="Arial" panose="020B0604020202020204" pitchFamily="34" charset="0"/>
                </a:rPr>
                <a:t>Responsable</a:t>
              </a:r>
              <a:endParaRPr lang="en-US" sz="1100">
                <a:cs typeface="Arial" panose="020B0604020202020204" pitchFamily="34" charset="0"/>
              </a:endParaRPr>
            </a:p>
          </p:txBody>
        </p:sp>
      </p:grp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E3AEE5C4-15AD-4066-A151-73E05C4F9F18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3186730" y="2014398"/>
            <a:ext cx="1" cy="45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>
            <a:extLst>
              <a:ext uri="{FF2B5EF4-FFF2-40B4-BE49-F238E27FC236}">
                <a16:creationId xmlns:a16="http://schemas.microsoft.com/office/drawing/2014/main" id="{72EA6FC6-C70C-403C-A524-8B1FDA867E9A}"/>
              </a:ext>
            </a:extLst>
          </p:cNvPr>
          <p:cNvCxnSpPr>
            <a:cxnSpLocks/>
          </p:cNvCxnSpPr>
          <p:nvPr/>
        </p:nvCxnSpPr>
        <p:spPr>
          <a:xfrm flipH="1">
            <a:off x="1400363" y="2981873"/>
            <a:ext cx="1786368" cy="458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3E76F2D-28B7-429D-8346-2FF0452D6CE4}"/>
              </a:ext>
            </a:extLst>
          </p:cNvPr>
          <p:cNvGrpSpPr/>
          <p:nvPr/>
        </p:nvGrpSpPr>
        <p:grpSpPr>
          <a:xfrm>
            <a:off x="2367131" y="3440491"/>
            <a:ext cx="1620000" cy="540000"/>
            <a:chOff x="2473793" y="3409792"/>
            <a:chExt cx="1620000" cy="54000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E750328-0D47-4120-A68D-618C35A5F17B}"/>
                </a:ext>
              </a:extLst>
            </p:cNvPr>
            <p:cNvSpPr/>
            <p:nvPr/>
          </p:nvSpPr>
          <p:spPr>
            <a:xfrm>
              <a:off x="2473793" y="3409792"/>
              <a:ext cx="162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145" name="TextBox 31">
              <a:extLst>
                <a:ext uri="{FF2B5EF4-FFF2-40B4-BE49-F238E27FC236}">
                  <a16:creationId xmlns:a16="http://schemas.microsoft.com/office/drawing/2014/main" id="{BC3BB7DC-90CB-4A0B-B022-060B6C3C97BF}"/>
                </a:ext>
              </a:extLst>
            </p:cNvPr>
            <p:cNvSpPr txBox="1"/>
            <p:nvPr/>
          </p:nvSpPr>
          <p:spPr>
            <a:xfrm>
              <a:off x="3118162" y="3510515"/>
              <a:ext cx="78446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err="1">
                  <a:cs typeface="Arial" panose="020B0604020202020204" pitchFamily="34" charset="0"/>
                </a:rPr>
                <a:t>Enseignant</a:t>
              </a:r>
              <a:r>
                <a:rPr lang="en-US" sz="1100">
                  <a:cs typeface="Arial" panose="020B0604020202020204" pitchFamily="34" charset="0"/>
                </a:rPr>
                <a:t> </a:t>
              </a:r>
              <a:r>
                <a:rPr lang="en-US" sz="1100" err="1">
                  <a:cs typeface="Arial" panose="020B0604020202020204" pitchFamily="34" charset="0"/>
                </a:rPr>
                <a:t>Contributeur</a:t>
              </a:r>
              <a:endParaRPr lang="en-US" sz="1100">
                <a:cs typeface="Arial" panose="020B0604020202020204" pitchFamily="34" charset="0"/>
              </a:endParaRPr>
            </a:p>
          </p:txBody>
        </p:sp>
        <p:pic>
          <p:nvPicPr>
            <p:cNvPr id="146" name="Graphic 288" descr="Professor">
              <a:extLst>
                <a:ext uri="{FF2B5EF4-FFF2-40B4-BE49-F238E27FC236}">
                  <a16:creationId xmlns:a16="http://schemas.microsoft.com/office/drawing/2014/main" id="{1DDE71C8-93E0-43E9-9DFD-66D9BC6B2A4E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601046" y="3499792"/>
              <a:ext cx="360000" cy="360000"/>
            </a:xfrm>
            <a:prstGeom prst="rect">
              <a:avLst/>
            </a:prstGeom>
          </p:spPr>
        </p:pic>
      </p:grpSp>
      <p:cxnSp>
        <p:nvCxnSpPr>
          <p:cNvPr id="147" name="Connecteur droit avec flèche 146">
            <a:extLst>
              <a:ext uri="{FF2B5EF4-FFF2-40B4-BE49-F238E27FC236}">
                <a16:creationId xmlns:a16="http://schemas.microsoft.com/office/drawing/2014/main" id="{8AC15446-47B6-465C-B27B-D6BAE2F867AC}"/>
              </a:ext>
            </a:extLst>
          </p:cNvPr>
          <p:cNvCxnSpPr>
            <a:cxnSpLocks/>
          </p:cNvCxnSpPr>
          <p:nvPr/>
        </p:nvCxnSpPr>
        <p:spPr>
          <a:xfrm>
            <a:off x="3186731" y="2981873"/>
            <a:ext cx="1804870" cy="458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avec flèche 147">
            <a:extLst>
              <a:ext uri="{FF2B5EF4-FFF2-40B4-BE49-F238E27FC236}">
                <a16:creationId xmlns:a16="http://schemas.microsoft.com/office/drawing/2014/main" id="{ED58160B-836F-44E6-985B-1BCCC74C4DC9}"/>
              </a:ext>
            </a:extLst>
          </p:cNvPr>
          <p:cNvCxnSpPr>
            <a:cxnSpLocks/>
          </p:cNvCxnSpPr>
          <p:nvPr/>
        </p:nvCxnSpPr>
        <p:spPr>
          <a:xfrm flipH="1">
            <a:off x="3186730" y="2981873"/>
            <a:ext cx="1" cy="458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C36FE544-4202-43D3-A90A-2B24AADA272E}"/>
              </a:ext>
            </a:extLst>
          </p:cNvPr>
          <p:cNvSpPr txBox="1"/>
          <p:nvPr/>
        </p:nvSpPr>
        <p:spPr>
          <a:xfrm>
            <a:off x="808578" y="4124063"/>
            <a:ext cx="4737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/>
              <a:t>Ajouter les aménagements propres à leur discipline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FBDE992C-DC94-469D-90D1-262A19930AF4}"/>
              </a:ext>
            </a:extLst>
          </p:cNvPr>
          <p:cNvGrpSpPr/>
          <p:nvPr/>
        </p:nvGrpSpPr>
        <p:grpSpPr>
          <a:xfrm>
            <a:off x="590363" y="3440491"/>
            <a:ext cx="1620000" cy="540000"/>
            <a:chOff x="2473793" y="3409792"/>
            <a:chExt cx="1620000" cy="5400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CAB0B2-B54D-4913-93C1-3107666ADE58}"/>
                </a:ext>
              </a:extLst>
            </p:cNvPr>
            <p:cNvSpPr/>
            <p:nvPr/>
          </p:nvSpPr>
          <p:spPr>
            <a:xfrm>
              <a:off x="2473793" y="3409792"/>
              <a:ext cx="162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A8211879-300D-49C6-872F-C7665E5E285D}"/>
                </a:ext>
              </a:extLst>
            </p:cNvPr>
            <p:cNvSpPr txBox="1"/>
            <p:nvPr/>
          </p:nvSpPr>
          <p:spPr>
            <a:xfrm>
              <a:off x="3118162" y="3510515"/>
              <a:ext cx="78446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err="1">
                  <a:cs typeface="Arial" panose="020B0604020202020204" pitchFamily="34" charset="0"/>
                </a:rPr>
                <a:t>Enseignant</a:t>
              </a:r>
              <a:r>
                <a:rPr lang="en-US" sz="1100">
                  <a:cs typeface="Arial" panose="020B0604020202020204" pitchFamily="34" charset="0"/>
                </a:rPr>
                <a:t> </a:t>
              </a:r>
              <a:r>
                <a:rPr lang="en-US" sz="1100" err="1">
                  <a:cs typeface="Arial" panose="020B0604020202020204" pitchFamily="34" charset="0"/>
                </a:rPr>
                <a:t>Contributeur</a:t>
              </a:r>
              <a:endParaRPr lang="en-US" sz="1100">
                <a:cs typeface="Arial" panose="020B0604020202020204" pitchFamily="34" charset="0"/>
              </a:endParaRPr>
            </a:p>
          </p:txBody>
        </p:sp>
        <p:pic>
          <p:nvPicPr>
            <p:cNvPr id="61" name="Graphic 288" descr="Professor">
              <a:extLst>
                <a:ext uri="{FF2B5EF4-FFF2-40B4-BE49-F238E27FC236}">
                  <a16:creationId xmlns:a16="http://schemas.microsoft.com/office/drawing/2014/main" id="{711D7359-BAF4-4AB7-8C58-FFFE93C0B94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601046" y="3499792"/>
              <a:ext cx="360000" cy="360000"/>
            </a:xfrm>
            <a:prstGeom prst="rect">
              <a:avLst/>
            </a:prstGeom>
          </p:spPr>
        </p:pic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7B0EC95A-7DCA-411B-B292-861C360EFBE2}"/>
              </a:ext>
            </a:extLst>
          </p:cNvPr>
          <p:cNvGrpSpPr/>
          <p:nvPr/>
        </p:nvGrpSpPr>
        <p:grpSpPr>
          <a:xfrm>
            <a:off x="4181601" y="3440491"/>
            <a:ext cx="1620000" cy="540000"/>
            <a:chOff x="2473793" y="3409792"/>
            <a:chExt cx="1620000" cy="5400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8D1E03-E844-439D-9FB4-B46AEBA7E93A}"/>
                </a:ext>
              </a:extLst>
            </p:cNvPr>
            <p:cNvSpPr/>
            <p:nvPr/>
          </p:nvSpPr>
          <p:spPr>
            <a:xfrm>
              <a:off x="2473793" y="3409792"/>
              <a:ext cx="1620000" cy="5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66" name="TextBox 31">
              <a:extLst>
                <a:ext uri="{FF2B5EF4-FFF2-40B4-BE49-F238E27FC236}">
                  <a16:creationId xmlns:a16="http://schemas.microsoft.com/office/drawing/2014/main" id="{1182DC64-8719-4152-967E-FFB4CFF5EC9E}"/>
                </a:ext>
              </a:extLst>
            </p:cNvPr>
            <p:cNvSpPr txBox="1"/>
            <p:nvPr/>
          </p:nvSpPr>
          <p:spPr>
            <a:xfrm>
              <a:off x="3118162" y="3510515"/>
              <a:ext cx="78446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err="1">
                  <a:cs typeface="Arial" panose="020B0604020202020204" pitchFamily="34" charset="0"/>
                </a:rPr>
                <a:t>Enseignant</a:t>
              </a:r>
              <a:r>
                <a:rPr lang="en-US" sz="1100">
                  <a:cs typeface="Arial" panose="020B0604020202020204" pitchFamily="34" charset="0"/>
                </a:rPr>
                <a:t> </a:t>
              </a:r>
              <a:r>
                <a:rPr lang="en-US" sz="1100" err="1">
                  <a:cs typeface="Arial" panose="020B0604020202020204" pitchFamily="34" charset="0"/>
                </a:rPr>
                <a:t>Contributeur</a:t>
              </a:r>
              <a:endParaRPr lang="en-US" sz="1100">
                <a:cs typeface="Arial" panose="020B0604020202020204" pitchFamily="34" charset="0"/>
              </a:endParaRPr>
            </a:p>
          </p:txBody>
        </p:sp>
        <p:pic>
          <p:nvPicPr>
            <p:cNvPr id="67" name="Graphic 288" descr="Professor">
              <a:extLst>
                <a:ext uri="{FF2B5EF4-FFF2-40B4-BE49-F238E27FC236}">
                  <a16:creationId xmlns:a16="http://schemas.microsoft.com/office/drawing/2014/main" id="{B1709853-EE26-49EB-A901-1FB5186DC89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601046" y="3499792"/>
              <a:ext cx="360000" cy="360000"/>
            </a:xfrm>
            <a:prstGeom prst="rect">
              <a:avLst/>
            </a:prstGeom>
          </p:spPr>
        </p:pic>
      </p:grp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C6C94168-3C8F-49B9-9FC2-68EFF0A52664}"/>
              </a:ext>
            </a:extLst>
          </p:cNvPr>
          <p:cNvCxnSpPr>
            <a:cxnSpLocks/>
          </p:cNvCxnSpPr>
          <p:nvPr/>
        </p:nvCxnSpPr>
        <p:spPr>
          <a:xfrm flipH="1" flipV="1">
            <a:off x="5813501" y="2746706"/>
            <a:ext cx="12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8B7276AC-5187-4004-89E5-A0B312C4747D}"/>
              </a:ext>
            </a:extLst>
          </p:cNvPr>
          <p:cNvCxnSpPr>
            <a:cxnSpLocks/>
          </p:cNvCxnSpPr>
          <p:nvPr/>
        </p:nvCxnSpPr>
        <p:spPr>
          <a:xfrm flipH="1" flipV="1">
            <a:off x="5813501" y="3692805"/>
            <a:ext cx="1296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F2119EA-6D42-4DC3-99E2-563D8A530223}"/>
              </a:ext>
            </a:extLst>
          </p:cNvPr>
          <p:cNvSpPr/>
          <p:nvPr/>
        </p:nvSpPr>
        <p:spPr>
          <a:xfrm>
            <a:off x="6190651" y="1276354"/>
            <a:ext cx="760165" cy="3271955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Tous ont un accès conformément à leur rôle</a:t>
            </a:r>
          </a:p>
        </p:txBody>
      </p:sp>
    </p:spTree>
    <p:extLst>
      <p:ext uri="{BB962C8B-B14F-4D97-AF65-F5344CB8AC3E}">
        <p14:creationId xmlns:p14="http://schemas.microsoft.com/office/powerpoint/2010/main" val="3282376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3" grpId="0" animBg="1"/>
      <p:bldP spid="11" grpId="0" animBg="1"/>
      <p:bldP spid="12" grpId="0" animBg="1"/>
      <p:bldP spid="21" grpId="0"/>
      <p:bldP spid="149" grpId="0"/>
      <p:bldP spid="33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B77E1E50-14BB-4335-9C30-C845BDF9A2D3}"/>
              </a:ext>
            </a:extLst>
          </p:cNvPr>
          <p:cNvSpPr/>
          <p:nvPr/>
        </p:nvSpPr>
        <p:spPr>
          <a:xfrm>
            <a:off x="3371917" y="2454768"/>
            <a:ext cx="5195821" cy="7698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1E7FC12E-0DC1-4CC1-BA0E-7D46A4EE5384}"/>
              </a:ext>
            </a:extLst>
          </p:cNvPr>
          <p:cNvSpPr/>
          <p:nvPr/>
        </p:nvSpPr>
        <p:spPr>
          <a:xfrm>
            <a:off x="3371917" y="3224592"/>
            <a:ext cx="5195821" cy="7698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9626A4E-2E1F-417E-A8D6-6B5E77C7E77E}"/>
              </a:ext>
            </a:extLst>
          </p:cNvPr>
          <p:cNvSpPr/>
          <p:nvPr/>
        </p:nvSpPr>
        <p:spPr>
          <a:xfrm>
            <a:off x="3371917" y="3994416"/>
            <a:ext cx="5195821" cy="7698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 Profils et accès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F73778BF-65AA-4A4B-8593-CC988D68C991}"/>
              </a:ext>
            </a:extLst>
          </p:cNvPr>
          <p:cNvGrpSpPr/>
          <p:nvPr/>
        </p:nvGrpSpPr>
        <p:grpSpPr>
          <a:xfrm>
            <a:off x="755650" y="1684943"/>
            <a:ext cx="2452370" cy="769825"/>
            <a:chOff x="755650" y="1684943"/>
            <a:chExt cx="2452370" cy="76982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9D021A-6A9B-483B-85DB-9CB767D65818}"/>
                </a:ext>
              </a:extLst>
            </p:cNvPr>
            <p:cNvSpPr/>
            <p:nvPr/>
          </p:nvSpPr>
          <p:spPr>
            <a:xfrm>
              <a:off x="755650" y="1684943"/>
              <a:ext cx="2452370" cy="769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pic>
          <p:nvPicPr>
            <p:cNvPr id="22" name="Graphic 21" descr="Office worker">
              <a:extLst>
                <a:ext uri="{FF2B5EF4-FFF2-40B4-BE49-F238E27FC236}">
                  <a16:creationId xmlns:a16="http://schemas.microsoft.com/office/drawing/2014/main" id="{C77C8E59-38C6-4F69-BA87-95868ECE8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60089" y="1784784"/>
              <a:ext cx="570143" cy="5701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C13754-A57F-41BC-90BC-12154069B1CA}"/>
                </a:ext>
              </a:extLst>
            </p:cNvPr>
            <p:cNvSpPr txBox="1"/>
            <p:nvPr/>
          </p:nvSpPr>
          <p:spPr>
            <a:xfrm>
              <a:off x="1745950" y="1900578"/>
              <a:ext cx="1232205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b="1" dirty="0">
                  <a:cs typeface="Arial" panose="020B0604020202020204" pitchFamily="34" charset="0"/>
                </a:rPr>
                <a:t>Chef </a:t>
              </a:r>
              <a:r>
                <a:rPr lang="en-US" sz="1100" b="1" dirty="0" err="1">
                  <a:cs typeface="Arial" panose="020B0604020202020204" pitchFamily="34" charset="0"/>
                </a:rPr>
                <a:t>d’établissement</a:t>
              </a:r>
              <a:endParaRPr lang="en-US" sz="11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A76CCC7-E8E4-47B6-AE7F-544BFE5B2B50}"/>
              </a:ext>
            </a:extLst>
          </p:cNvPr>
          <p:cNvGrpSpPr/>
          <p:nvPr/>
        </p:nvGrpSpPr>
        <p:grpSpPr>
          <a:xfrm>
            <a:off x="755650" y="2452720"/>
            <a:ext cx="2452370" cy="769825"/>
            <a:chOff x="755650" y="2452720"/>
            <a:chExt cx="2452370" cy="769825"/>
          </a:xfrm>
        </p:grpSpPr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9F9F51AE-82ED-4AD4-8D52-4BECFBCA66B6}"/>
                </a:ext>
              </a:extLst>
            </p:cNvPr>
            <p:cNvSpPr/>
            <p:nvPr/>
          </p:nvSpPr>
          <p:spPr>
            <a:xfrm>
              <a:off x="755650" y="2452720"/>
              <a:ext cx="2452370" cy="769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pic>
          <p:nvPicPr>
            <p:cNvPr id="280" name="Graphic 279" descr="Professor">
              <a:extLst>
                <a:ext uri="{FF2B5EF4-FFF2-40B4-BE49-F238E27FC236}">
                  <a16:creationId xmlns:a16="http://schemas.microsoft.com/office/drawing/2014/main" id="{E793FC60-2E93-476C-9582-3E199E82C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089" y="2552561"/>
              <a:ext cx="570143" cy="57014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434279-E1E2-47CF-B125-E0BF4D3E87BE}"/>
                </a:ext>
              </a:extLst>
            </p:cNvPr>
            <p:cNvSpPr txBox="1"/>
            <p:nvPr/>
          </p:nvSpPr>
          <p:spPr>
            <a:xfrm>
              <a:off x="1881447" y="2668355"/>
              <a:ext cx="96121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b="1" err="1">
                  <a:cs typeface="Arial" panose="020B0604020202020204" pitchFamily="34" charset="0"/>
                </a:rPr>
                <a:t>Enseignant</a:t>
              </a:r>
              <a:r>
                <a:rPr lang="en-US" sz="1100" b="1"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cs typeface="Arial" panose="020B0604020202020204" pitchFamily="34" charset="0"/>
                </a:rPr>
                <a:t>Responsable</a:t>
              </a:r>
              <a:endParaRPr lang="en-US" sz="1100" b="1">
                <a:cs typeface="Arial" panose="020B0604020202020204" pitchFamily="34" charset="0"/>
              </a:endParaRP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01F2C0E-B9ED-4920-B98C-B587E71624C0}"/>
              </a:ext>
            </a:extLst>
          </p:cNvPr>
          <p:cNvGrpSpPr/>
          <p:nvPr/>
        </p:nvGrpSpPr>
        <p:grpSpPr>
          <a:xfrm>
            <a:off x="755650" y="3988275"/>
            <a:ext cx="2452370" cy="769825"/>
            <a:chOff x="755650" y="3988275"/>
            <a:chExt cx="2452370" cy="769825"/>
          </a:xfrm>
        </p:grpSpPr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5C5CB11E-6C2E-4DB2-8B8F-B234A3F3DF0F}"/>
                </a:ext>
              </a:extLst>
            </p:cNvPr>
            <p:cNvSpPr/>
            <p:nvPr/>
          </p:nvSpPr>
          <p:spPr>
            <a:xfrm>
              <a:off x="755650" y="3988275"/>
              <a:ext cx="2452370" cy="769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pic>
          <p:nvPicPr>
            <p:cNvPr id="282" name="Graphic 281" descr="Users">
              <a:extLst>
                <a:ext uri="{FF2B5EF4-FFF2-40B4-BE49-F238E27FC236}">
                  <a16:creationId xmlns:a16="http://schemas.microsoft.com/office/drawing/2014/main" id="{5AC9C324-C0BC-4F89-B96E-D2E68D5DA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60089" y="4088116"/>
              <a:ext cx="570143" cy="57014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D9B931-BCD3-4968-B87B-FF4640A9ACDE}"/>
                </a:ext>
              </a:extLst>
            </p:cNvPr>
            <p:cNvSpPr txBox="1"/>
            <p:nvPr/>
          </p:nvSpPr>
          <p:spPr>
            <a:xfrm>
              <a:off x="2153662" y="4288549"/>
              <a:ext cx="416781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b="1">
                  <a:cs typeface="Arial" panose="020B0604020202020204" pitchFamily="34" charset="0"/>
                </a:rPr>
                <a:t>MDPH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D67284-C276-48BB-899C-0E58AD204897}"/>
              </a:ext>
            </a:extLst>
          </p:cNvPr>
          <p:cNvSpPr/>
          <p:nvPr/>
        </p:nvSpPr>
        <p:spPr>
          <a:xfrm>
            <a:off x="755650" y="1258779"/>
            <a:ext cx="2452370" cy="361221"/>
          </a:xfrm>
          <a:prstGeom prst="rect">
            <a:avLst/>
          </a:prstGeom>
          <a:solidFill>
            <a:srgbClr val="5770B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/>
              <a:t>Profils dans le LPI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FA2C724-B9F4-49D1-9270-6776B6117EC9}"/>
              </a:ext>
            </a:extLst>
          </p:cNvPr>
          <p:cNvSpPr/>
          <p:nvPr/>
        </p:nvSpPr>
        <p:spPr>
          <a:xfrm>
            <a:off x="3367922" y="1258779"/>
            <a:ext cx="5200082" cy="361221"/>
          </a:xfrm>
          <a:prstGeom prst="rect">
            <a:avLst/>
          </a:prstGeom>
          <a:solidFill>
            <a:srgbClr val="5770BE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/>
              <a:t>Droits associés dans le LPI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70400AB-E589-4AF3-951F-179447A06ECF}"/>
              </a:ext>
            </a:extLst>
          </p:cNvPr>
          <p:cNvSpPr/>
          <p:nvPr/>
        </p:nvSpPr>
        <p:spPr>
          <a:xfrm>
            <a:off x="3371917" y="1684944"/>
            <a:ext cx="5195821" cy="7698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5BBB409-E755-4CE4-BEE6-8DAAD4A8B612}"/>
              </a:ext>
            </a:extLst>
          </p:cNvPr>
          <p:cNvGrpSpPr/>
          <p:nvPr/>
        </p:nvGrpSpPr>
        <p:grpSpPr>
          <a:xfrm>
            <a:off x="3472972" y="1726952"/>
            <a:ext cx="619422" cy="746246"/>
            <a:chOff x="3472972" y="1917452"/>
            <a:chExt cx="619422" cy="7462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2C2D59A-8695-4113-B545-2C03399AB73F}"/>
                </a:ext>
              </a:extLst>
            </p:cNvPr>
            <p:cNvSpPr txBox="1"/>
            <p:nvPr/>
          </p:nvSpPr>
          <p:spPr>
            <a:xfrm>
              <a:off x="3472972" y="2263588"/>
              <a:ext cx="6194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Consulter un LPI</a:t>
              </a:r>
            </a:p>
          </p:txBody>
        </p:sp>
        <p:pic>
          <p:nvPicPr>
            <p:cNvPr id="44" name="Graphic 43" descr="Magnifying glass">
              <a:extLst>
                <a:ext uri="{FF2B5EF4-FFF2-40B4-BE49-F238E27FC236}">
                  <a16:creationId xmlns:a16="http://schemas.microsoft.com/office/drawing/2014/main" id="{D1052EBA-A2E0-4E6D-8F21-3AEBEAB49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3009" y="1917452"/>
              <a:ext cx="399349" cy="399349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9A6A985-ED21-4A30-B194-ACA7B885603E}"/>
              </a:ext>
            </a:extLst>
          </p:cNvPr>
          <p:cNvGrpSpPr/>
          <p:nvPr/>
        </p:nvGrpSpPr>
        <p:grpSpPr>
          <a:xfrm>
            <a:off x="4284846" y="1747684"/>
            <a:ext cx="443116" cy="725514"/>
            <a:chOff x="4284846" y="1938184"/>
            <a:chExt cx="443116" cy="72551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D8761D-3E33-4963-B983-A9B5AA9B9506}"/>
                </a:ext>
              </a:extLst>
            </p:cNvPr>
            <p:cNvSpPr txBox="1"/>
            <p:nvPr/>
          </p:nvSpPr>
          <p:spPr>
            <a:xfrm>
              <a:off x="4284846" y="2263588"/>
              <a:ext cx="44311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Créer un LPI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F7207F-6162-4EC1-8307-9F2B2546F0BD}"/>
                </a:ext>
              </a:extLst>
            </p:cNvPr>
            <p:cNvGrpSpPr/>
            <p:nvPr/>
          </p:nvGrpSpPr>
          <p:grpSpPr>
            <a:xfrm>
              <a:off x="4336858" y="1938184"/>
              <a:ext cx="339092" cy="335735"/>
              <a:chOff x="3651366" y="428088"/>
              <a:chExt cx="429528" cy="429528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01666CD-4F76-45BD-984C-A1DA91CF5507}"/>
                  </a:ext>
                </a:extLst>
              </p:cNvPr>
              <p:cNvSpPr/>
              <p:nvPr/>
            </p:nvSpPr>
            <p:spPr>
              <a:xfrm>
                <a:off x="3651366" y="428088"/>
                <a:ext cx="429528" cy="4295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6" name="Graphic 55" descr="Add">
                <a:extLst>
                  <a:ext uri="{FF2B5EF4-FFF2-40B4-BE49-F238E27FC236}">
                    <a16:creationId xmlns:a16="http://schemas.microsoft.com/office/drawing/2014/main" id="{12CA8C01-6038-4813-A3A1-9BE61F78C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96945" y="473667"/>
                <a:ext cx="338371" cy="338371"/>
              </a:xfrm>
              <a:prstGeom prst="rect">
                <a:avLst/>
              </a:prstGeom>
            </p:spPr>
          </p:pic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94D5941-C0F2-41A7-8DF0-A5F9577AD33A}"/>
              </a:ext>
            </a:extLst>
          </p:cNvPr>
          <p:cNvGrpSpPr/>
          <p:nvPr/>
        </p:nvGrpSpPr>
        <p:grpSpPr>
          <a:xfrm>
            <a:off x="5938438" y="1688499"/>
            <a:ext cx="738922" cy="784699"/>
            <a:chOff x="5938438" y="1878999"/>
            <a:chExt cx="738922" cy="78469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8D78A84-B0E5-4C54-B36A-B052B17853AA}"/>
                </a:ext>
              </a:extLst>
            </p:cNvPr>
            <p:cNvSpPr txBox="1"/>
            <p:nvPr/>
          </p:nvSpPr>
          <p:spPr>
            <a:xfrm>
              <a:off x="5938438" y="2263588"/>
              <a:ext cx="7389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Gestion des dispositifs</a:t>
              </a:r>
            </a:p>
          </p:txBody>
        </p:sp>
        <p:pic>
          <p:nvPicPr>
            <p:cNvPr id="66" name="Graphic 65" descr="Document">
              <a:extLst>
                <a:ext uri="{FF2B5EF4-FFF2-40B4-BE49-F238E27FC236}">
                  <a16:creationId xmlns:a16="http://schemas.microsoft.com/office/drawing/2014/main" id="{A41E5064-5D11-4D39-88C8-6AC88BC82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08225" y="1878999"/>
              <a:ext cx="399349" cy="399349"/>
            </a:xfrm>
            <a:prstGeom prst="rect">
              <a:avLst/>
            </a:prstGeom>
          </p:spPr>
        </p:pic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827282A0-3659-490C-B88E-41123E3BD576}"/>
              </a:ext>
            </a:extLst>
          </p:cNvPr>
          <p:cNvGrpSpPr/>
          <p:nvPr/>
        </p:nvGrpSpPr>
        <p:grpSpPr>
          <a:xfrm>
            <a:off x="3472972" y="2495720"/>
            <a:ext cx="619422" cy="746246"/>
            <a:chOff x="3472972" y="1917452"/>
            <a:chExt cx="619422" cy="74624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32C657A-EF1B-4C3C-9523-3896FD7221EC}"/>
                </a:ext>
              </a:extLst>
            </p:cNvPr>
            <p:cNvSpPr txBox="1"/>
            <p:nvPr/>
          </p:nvSpPr>
          <p:spPr>
            <a:xfrm>
              <a:off x="3472972" y="2263588"/>
              <a:ext cx="6194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Consulter un LPI</a:t>
              </a:r>
            </a:p>
          </p:txBody>
        </p:sp>
        <p:pic>
          <p:nvPicPr>
            <p:cNvPr id="232" name="Graphic 231" descr="Magnifying glass">
              <a:extLst>
                <a:ext uri="{FF2B5EF4-FFF2-40B4-BE49-F238E27FC236}">
                  <a16:creationId xmlns:a16="http://schemas.microsoft.com/office/drawing/2014/main" id="{763C3F0B-B673-46BE-8C38-D6ABE847A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3009" y="1917452"/>
              <a:ext cx="399349" cy="39934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86B52F-5CB4-4063-B633-4FD8540C1A76}"/>
              </a:ext>
            </a:extLst>
          </p:cNvPr>
          <p:cNvGrpSpPr/>
          <p:nvPr/>
        </p:nvGrpSpPr>
        <p:grpSpPr>
          <a:xfrm>
            <a:off x="4911360" y="2476900"/>
            <a:ext cx="914963" cy="765066"/>
            <a:chOff x="4911360" y="2476900"/>
            <a:chExt cx="914963" cy="765066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7B267ECA-162A-4792-810D-F1C210E68BCF}"/>
                </a:ext>
              </a:extLst>
            </p:cNvPr>
            <p:cNvSpPr txBox="1"/>
            <p:nvPr/>
          </p:nvSpPr>
          <p:spPr>
            <a:xfrm>
              <a:off x="4911360" y="2841856"/>
              <a:ext cx="914963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Modifier des aménagements</a:t>
              </a:r>
            </a:p>
          </p:txBody>
        </p:sp>
        <p:pic>
          <p:nvPicPr>
            <p:cNvPr id="307" name="Picture 8" descr="Pencil Icon 3996721">
              <a:extLst>
                <a:ext uri="{FF2B5EF4-FFF2-40B4-BE49-F238E27FC236}">
                  <a16:creationId xmlns:a16="http://schemas.microsoft.com/office/drawing/2014/main" id="{1D69001D-02A6-461D-AD18-7531871D92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5231">
              <a:off x="5156659" y="2476900"/>
              <a:ext cx="409226" cy="40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C4E9C7F0-63A7-4058-B482-C4F829A02161}"/>
              </a:ext>
            </a:extLst>
          </p:cNvPr>
          <p:cNvGrpSpPr/>
          <p:nvPr/>
        </p:nvGrpSpPr>
        <p:grpSpPr>
          <a:xfrm>
            <a:off x="4284846" y="2516452"/>
            <a:ext cx="443116" cy="725514"/>
            <a:chOff x="4284846" y="1938184"/>
            <a:chExt cx="443116" cy="725514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63690757-3566-4A54-AFE2-E146C9E3AA36}"/>
                </a:ext>
              </a:extLst>
            </p:cNvPr>
            <p:cNvSpPr txBox="1"/>
            <p:nvPr/>
          </p:nvSpPr>
          <p:spPr>
            <a:xfrm>
              <a:off x="4284846" y="2263588"/>
              <a:ext cx="44311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Créer un LPI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C5D8B80-6222-458E-9647-842D21A2772B}"/>
                </a:ext>
              </a:extLst>
            </p:cNvPr>
            <p:cNvGrpSpPr/>
            <p:nvPr/>
          </p:nvGrpSpPr>
          <p:grpSpPr>
            <a:xfrm>
              <a:off x="4336858" y="1938184"/>
              <a:ext cx="339092" cy="335735"/>
              <a:chOff x="3651366" y="428088"/>
              <a:chExt cx="429528" cy="429528"/>
            </a:xfrm>
          </p:grpSpPr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F7508F90-9C82-43BF-BA04-62766EEB909E}"/>
                  </a:ext>
                </a:extLst>
              </p:cNvPr>
              <p:cNvSpPr/>
              <p:nvPr/>
            </p:nvSpPr>
            <p:spPr>
              <a:xfrm>
                <a:off x="3651366" y="428088"/>
                <a:ext cx="429528" cy="4295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8" name="Graphic 227" descr="Add">
                <a:extLst>
                  <a:ext uri="{FF2B5EF4-FFF2-40B4-BE49-F238E27FC236}">
                    <a16:creationId xmlns:a16="http://schemas.microsoft.com/office/drawing/2014/main" id="{E62FF2BC-31C6-486C-A17C-4DC5399BA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96945" y="473667"/>
                <a:ext cx="338371" cy="338371"/>
              </a:xfrm>
              <a:prstGeom prst="rect">
                <a:avLst/>
              </a:prstGeom>
            </p:spPr>
          </p:pic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78AE243B-0CC4-42AE-BF49-2F41A141EA45}"/>
              </a:ext>
            </a:extLst>
          </p:cNvPr>
          <p:cNvGrpSpPr/>
          <p:nvPr/>
        </p:nvGrpSpPr>
        <p:grpSpPr>
          <a:xfrm>
            <a:off x="5938438" y="2457267"/>
            <a:ext cx="738922" cy="784699"/>
            <a:chOff x="5938438" y="1878999"/>
            <a:chExt cx="738922" cy="784699"/>
          </a:xfrm>
        </p:grpSpPr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E0F7B8B-6769-4475-8F4D-6D70542B3585}"/>
                </a:ext>
              </a:extLst>
            </p:cNvPr>
            <p:cNvSpPr txBox="1"/>
            <p:nvPr/>
          </p:nvSpPr>
          <p:spPr>
            <a:xfrm>
              <a:off x="5938438" y="2263588"/>
              <a:ext cx="7389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Gestion des dispositifs</a:t>
              </a:r>
            </a:p>
          </p:txBody>
        </p:sp>
        <p:pic>
          <p:nvPicPr>
            <p:cNvPr id="224" name="Graphic 223" descr="Document">
              <a:extLst>
                <a:ext uri="{FF2B5EF4-FFF2-40B4-BE49-F238E27FC236}">
                  <a16:creationId xmlns:a16="http://schemas.microsoft.com/office/drawing/2014/main" id="{C4A8DD2F-65C4-4B58-ACD5-734FACA07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08225" y="1878999"/>
              <a:ext cx="399349" cy="399349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3108B2-DBE0-49FC-9FED-A0AF41F98F3D}"/>
              </a:ext>
            </a:extLst>
          </p:cNvPr>
          <p:cNvGrpSpPr/>
          <p:nvPr/>
        </p:nvGrpSpPr>
        <p:grpSpPr>
          <a:xfrm>
            <a:off x="6865668" y="2447627"/>
            <a:ext cx="572777" cy="794339"/>
            <a:chOff x="6865668" y="2447627"/>
            <a:chExt cx="572777" cy="794339"/>
          </a:xfrm>
        </p:grpSpPr>
        <p:pic>
          <p:nvPicPr>
            <p:cNvPr id="319" name="Picture 4" descr="access key Icon 2394691">
              <a:extLst>
                <a:ext uri="{FF2B5EF4-FFF2-40B4-BE49-F238E27FC236}">
                  <a16:creationId xmlns:a16="http://schemas.microsoft.com/office/drawing/2014/main" id="{4ECD3D74-EBF4-40FD-AC40-0FBFF2E91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4083">
              <a:off x="6924832" y="2447627"/>
              <a:ext cx="454448" cy="45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80A311C9-3BC4-448A-B8FE-309E99A73216}"/>
                </a:ext>
              </a:extLst>
            </p:cNvPr>
            <p:cNvSpPr txBox="1"/>
            <p:nvPr/>
          </p:nvSpPr>
          <p:spPr>
            <a:xfrm>
              <a:off x="6865668" y="2841856"/>
              <a:ext cx="57277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Accès </a:t>
              </a:r>
              <a:r>
                <a:rPr lang="fr-FR" sz="1000">
                  <a:solidFill>
                    <a:srgbClr val="AB7B00"/>
                  </a:solidFill>
                </a:rPr>
                <a:t>à des livrets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358A3B8-463C-4D29-A568-8DD96883576A}"/>
              </a:ext>
            </a:extLst>
          </p:cNvPr>
          <p:cNvGrpSpPr/>
          <p:nvPr/>
        </p:nvGrpSpPr>
        <p:grpSpPr>
          <a:xfrm>
            <a:off x="3472972" y="3264488"/>
            <a:ext cx="619422" cy="746246"/>
            <a:chOff x="3472972" y="1917452"/>
            <a:chExt cx="619422" cy="746246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149D3306-B5D0-4101-B301-1AE34F32A61D}"/>
                </a:ext>
              </a:extLst>
            </p:cNvPr>
            <p:cNvSpPr txBox="1"/>
            <p:nvPr/>
          </p:nvSpPr>
          <p:spPr>
            <a:xfrm>
              <a:off x="3472972" y="2263588"/>
              <a:ext cx="6194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Consulter un LPI</a:t>
              </a:r>
            </a:p>
          </p:txBody>
        </p:sp>
        <p:pic>
          <p:nvPicPr>
            <p:cNvPr id="253" name="Graphic 252" descr="Magnifying glass">
              <a:extLst>
                <a:ext uri="{FF2B5EF4-FFF2-40B4-BE49-F238E27FC236}">
                  <a16:creationId xmlns:a16="http://schemas.microsoft.com/office/drawing/2014/main" id="{8044D635-57BA-46B1-84C9-73E0598D5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3009" y="1917452"/>
              <a:ext cx="399349" cy="399349"/>
            </a:xfrm>
            <a:prstGeom prst="rect">
              <a:avLst/>
            </a:prstGeom>
          </p:spPr>
        </p:pic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565DC47-6E70-4568-9C20-DAFC118DEAC9}"/>
              </a:ext>
            </a:extLst>
          </p:cNvPr>
          <p:cNvGrpSpPr/>
          <p:nvPr/>
        </p:nvGrpSpPr>
        <p:grpSpPr>
          <a:xfrm>
            <a:off x="4284846" y="3285220"/>
            <a:ext cx="443116" cy="725514"/>
            <a:chOff x="4284846" y="1938184"/>
            <a:chExt cx="443116" cy="725514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8C2D7DA-77F9-4EAA-8AA7-AABBDACFAF6F}"/>
                </a:ext>
              </a:extLst>
            </p:cNvPr>
            <p:cNvSpPr txBox="1"/>
            <p:nvPr/>
          </p:nvSpPr>
          <p:spPr>
            <a:xfrm>
              <a:off x="4284846" y="2263588"/>
              <a:ext cx="44311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Créer un LPI</a:t>
              </a:r>
            </a:p>
          </p:txBody>
        </p: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4327161C-DF37-4789-8310-403D32B04C1C}"/>
                </a:ext>
              </a:extLst>
            </p:cNvPr>
            <p:cNvGrpSpPr/>
            <p:nvPr/>
          </p:nvGrpSpPr>
          <p:grpSpPr>
            <a:xfrm>
              <a:off x="4336858" y="1938184"/>
              <a:ext cx="339092" cy="335735"/>
              <a:chOff x="3651366" y="428088"/>
              <a:chExt cx="429528" cy="429528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6D769485-7EBB-4390-97D4-5C7381165B77}"/>
                  </a:ext>
                </a:extLst>
              </p:cNvPr>
              <p:cNvSpPr/>
              <p:nvPr/>
            </p:nvSpPr>
            <p:spPr>
              <a:xfrm>
                <a:off x="3651366" y="428088"/>
                <a:ext cx="429528" cy="4295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9" name="Graphic 248" descr="Add">
                <a:extLst>
                  <a:ext uri="{FF2B5EF4-FFF2-40B4-BE49-F238E27FC236}">
                    <a16:creationId xmlns:a16="http://schemas.microsoft.com/office/drawing/2014/main" id="{FC36622C-D7A1-42CA-90C2-26E357CB9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96945" y="473667"/>
                <a:ext cx="338371" cy="338371"/>
              </a:xfrm>
              <a:prstGeom prst="rect">
                <a:avLst/>
              </a:prstGeom>
            </p:spPr>
          </p:pic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C1D37BC-98D4-4AAA-91BA-8CE76F21CEE7}"/>
              </a:ext>
            </a:extLst>
          </p:cNvPr>
          <p:cNvGrpSpPr/>
          <p:nvPr/>
        </p:nvGrpSpPr>
        <p:grpSpPr>
          <a:xfrm>
            <a:off x="5938438" y="3226035"/>
            <a:ext cx="738922" cy="784699"/>
            <a:chOff x="5938438" y="1878999"/>
            <a:chExt cx="738922" cy="784699"/>
          </a:xfrm>
        </p:grpSpPr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7B4DD20-D91C-4CFC-B8E9-5B1B669303F9}"/>
                </a:ext>
              </a:extLst>
            </p:cNvPr>
            <p:cNvSpPr txBox="1"/>
            <p:nvPr/>
          </p:nvSpPr>
          <p:spPr>
            <a:xfrm>
              <a:off x="5938438" y="2263588"/>
              <a:ext cx="7389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>
                  <a:solidFill>
                    <a:srgbClr val="AB7B00"/>
                  </a:solidFill>
                </a:rPr>
                <a:t>Lecture</a:t>
              </a:r>
              <a:r>
                <a:rPr lang="fr-FR" sz="1000"/>
                <a:t> des dispositifs</a:t>
              </a:r>
            </a:p>
          </p:txBody>
        </p:sp>
        <p:pic>
          <p:nvPicPr>
            <p:cNvPr id="245" name="Graphic 244" descr="Document">
              <a:extLst>
                <a:ext uri="{FF2B5EF4-FFF2-40B4-BE49-F238E27FC236}">
                  <a16:creationId xmlns:a16="http://schemas.microsoft.com/office/drawing/2014/main" id="{D13DB262-746B-469B-A44E-A777DD3E4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08225" y="1878999"/>
              <a:ext cx="399349" cy="399349"/>
            </a:xfrm>
            <a:prstGeom prst="rect">
              <a:avLst/>
            </a:prstGeom>
          </p:spPr>
        </p:pic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3A34F3D-9AF9-4819-9AEE-0B99EF008A1A}"/>
              </a:ext>
            </a:extLst>
          </p:cNvPr>
          <p:cNvGrpSpPr/>
          <p:nvPr/>
        </p:nvGrpSpPr>
        <p:grpSpPr>
          <a:xfrm>
            <a:off x="3472972" y="4033255"/>
            <a:ext cx="619422" cy="746246"/>
            <a:chOff x="3472972" y="1917452"/>
            <a:chExt cx="619422" cy="746246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7E32D571-A35E-4A52-A8AE-A7473AE66216}"/>
                </a:ext>
              </a:extLst>
            </p:cNvPr>
            <p:cNvSpPr txBox="1"/>
            <p:nvPr/>
          </p:nvSpPr>
          <p:spPr>
            <a:xfrm>
              <a:off x="3472972" y="2263588"/>
              <a:ext cx="6194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Consulter un LPI</a:t>
              </a:r>
            </a:p>
          </p:txBody>
        </p:sp>
        <p:pic>
          <p:nvPicPr>
            <p:cNvPr id="274" name="Graphic 273" descr="Magnifying glass">
              <a:extLst>
                <a:ext uri="{FF2B5EF4-FFF2-40B4-BE49-F238E27FC236}">
                  <a16:creationId xmlns:a16="http://schemas.microsoft.com/office/drawing/2014/main" id="{F554CAC2-BFC6-478B-8B7C-85AC5A9D3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583009" y="1917452"/>
              <a:ext cx="399349" cy="399349"/>
            </a:xfrm>
            <a:prstGeom prst="rect">
              <a:avLst/>
            </a:prstGeom>
          </p:spPr>
        </p:pic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CB95C195-A8C6-4433-836A-6140D20F537A}"/>
              </a:ext>
            </a:extLst>
          </p:cNvPr>
          <p:cNvGrpSpPr/>
          <p:nvPr/>
        </p:nvGrpSpPr>
        <p:grpSpPr>
          <a:xfrm>
            <a:off x="4284846" y="4053987"/>
            <a:ext cx="443116" cy="725514"/>
            <a:chOff x="4284846" y="1938184"/>
            <a:chExt cx="443116" cy="725514"/>
          </a:xfrm>
        </p:grpSpPr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349E01C6-C6C9-40A8-82A4-587A0701FEAC}"/>
                </a:ext>
              </a:extLst>
            </p:cNvPr>
            <p:cNvSpPr txBox="1"/>
            <p:nvPr/>
          </p:nvSpPr>
          <p:spPr>
            <a:xfrm>
              <a:off x="4284846" y="2263588"/>
              <a:ext cx="443116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Créer un LPI</a:t>
              </a:r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0A9429E6-0361-4086-A3EC-040049025097}"/>
                </a:ext>
              </a:extLst>
            </p:cNvPr>
            <p:cNvGrpSpPr/>
            <p:nvPr/>
          </p:nvGrpSpPr>
          <p:grpSpPr>
            <a:xfrm>
              <a:off x="4336858" y="1938184"/>
              <a:ext cx="339092" cy="335735"/>
              <a:chOff x="3651366" y="428088"/>
              <a:chExt cx="429528" cy="429528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62BD87A8-6105-4005-B825-A8A9F76F9CB7}"/>
                  </a:ext>
                </a:extLst>
              </p:cNvPr>
              <p:cNvSpPr/>
              <p:nvPr/>
            </p:nvSpPr>
            <p:spPr>
              <a:xfrm>
                <a:off x="3651366" y="428088"/>
                <a:ext cx="429528" cy="4295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0" name="Graphic 269" descr="Add">
                <a:extLst>
                  <a:ext uri="{FF2B5EF4-FFF2-40B4-BE49-F238E27FC236}">
                    <a16:creationId xmlns:a16="http://schemas.microsoft.com/office/drawing/2014/main" id="{0B34D058-4BAC-4D7D-87E2-711AEE1FE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96945" y="473667"/>
                <a:ext cx="338371" cy="338371"/>
              </a:xfrm>
              <a:prstGeom prst="rect">
                <a:avLst/>
              </a:prstGeom>
            </p:spPr>
          </p:pic>
        </p:grp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5351E597-F0B7-4467-9D5D-FC0D7B0F33FE}"/>
              </a:ext>
            </a:extLst>
          </p:cNvPr>
          <p:cNvGrpSpPr/>
          <p:nvPr/>
        </p:nvGrpSpPr>
        <p:grpSpPr>
          <a:xfrm>
            <a:off x="5938438" y="3994802"/>
            <a:ext cx="738922" cy="784699"/>
            <a:chOff x="5938438" y="1878999"/>
            <a:chExt cx="738922" cy="784699"/>
          </a:xfrm>
        </p:grpSpPr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AA9F3C21-6826-4109-A457-6D6B4F43EC06}"/>
                </a:ext>
              </a:extLst>
            </p:cNvPr>
            <p:cNvSpPr txBox="1"/>
            <p:nvPr/>
          </p:nvSpPr>
          <p:spPr>
            <a:xfrm>
              <a:off x="5938438" y="2263588"/>
              <a:ext cx="73892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Lecture du </a:t>
              </a:r>
              <a:r>
                <a:rPr lang="fr-FR" sz="1000">
                  <a:solidFill>
                    <a:srgbClr val="AB7B00"/>
                  </a:solidFill>
                </a:rPr>
                <a:t>GEVA-</a:t>
              </a:r>
              <a:r>
                <a:rPr lang="fr-FR" sz="1000" err="1">
                  <a:solidFill>
                    <a:srgbClr val="AB7B00"/>
                  </a:solidFill>
                </a:rPr>
                <a:t>Sco</a:t>
              </a:r>
              <a:endParaRPr lang="fr-FR" sz="1000">
                <a:solidFill>
                  <a:srgbClr val="AB7B00"/>
                </a:solidFill>
              </a:endParaRPr>
            </a:p>
          </p:txBody>
        </p:sp>
        <p:pic>
          <p:nvPicPr>
            <p:cNvPr id="266" name="Graphic 265" descr="Document">
              <a:extLst>
                <a:ext uri="{FF2B5EF4-FFF2-40B4-BE49-F238E27FC236}">
                  <a16:creationId xmlns:a16="http://schemas.microsoft.com/office/drawing/2014/main" id="{9B885862-168E-4FF9-A265-6227138FB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108225" y="1878999"/>
              <a:ext cx="399349" cy="399349"/>
            </a:xfrm>
            <a:prstGeom prst="rect">
              <a:avLst/>
            </a:prstGeom>
          </p:spPr>
        </p:pic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090FFF9D-DFD4-4E5A-A121-0228B035D258}"/>
              </a:ext>
            </a:extLst>
          </p:cNvPr>
          <p:cNvGrpSpPr/>
          <p:nvPr/>
        </p:nvGrpSpPr>
        <p:grpSpPr>
          <a:xfrm>
            <a:off x="755650" y="3220497"/>
            <a:ext cx="2452370" cy="769825"/>
            <a:chOff x="755650" y="3220497"/>
            <a:chExt cx="2452370" cy="769825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C98D5311-B454-4362-8EA8-AC5460DC0E35}"/>
                </a:ext>
              </a:extLst>
            </p:cNvPr>
            <p:cNvSpPr/>
            <p:nvPr/>
          </p:nvSpPr>
          <p:spPr>
            <a:xfrm>
              <a:off x="755650" y="3220497"/>
              <a:ext cx="2452370" cy="7698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CF88BE1-0580-41EB-917F-3EE84B2FCFA3}"/>
                </a:ext>
              </a:extLst>
            </p:cNvPr>
            <p:cNvSpPr txBox="1"/>
            <p:nvPr/>
          </p:nvSpPr>
          <p:spPr>
            <a:xfrm>
              <a:off x="1810373" y="3436132"/>
              <a:ext cx="110335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019175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3"/>
                </a:buClr>
                <a:buSzPct val="70000"/>
              </a:pPr>
              <a:r>
                <a:rPr lang="en-US" sz="1100" b="1" err="1">
                  <a:cs typeface="Arial" panose="020B0604020202020204" pitchFamily="34" charset="0"/>
                </a:rPr>
                <a:t>Enseignant</a:t>
              </a:r>
              <a:r>
                <a:rPr lang="en-US" sz="1100" b="1">
                  <a:cs typeface="Arial" panose="020B0604020202020204" pitchFamily="34" charset="0"/>
                </a:rPr>
                <a:t> </a:t>
              </a:r>
              <a:r>
                <a:rPr lang="en-US" sz="1100" b="1" err="1">
                  <a:cs typeface="Arial" panose="020B0604020202020204" pitchFamily="34" charset="0"/>
                </a:rPr>
                <a:t>Contributeur</a:t>
              </a:r>
              <a:endParaRPr lang="en-US" sz="1100" b="1">
                <a:cs typeface="Arial" panose="020B0604020202020204" pitchFamily="34" charset="0"/>
              </a:endParaRPr>
            </a:p>
          </p:txBody>
        </p:sp>
        <p:pic>
          <p:nvPicPr>
            <p:cNvPr id="289" name="Graphic 288" descr="Professor">
              <a:extLst>
                <a:ext uri="{FF2B5EF4-FFF2-40B4-BE49-F238E27FC236}">
                  <a16:creationId xmlns:a16="http://schemas.microsoft.com/office/drawing/2014/main" id="{2F5B16A1-B6FB-4093-97DD-873387C5E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160089" y="3320338"/>
              <a:ext cx="570143" cy="570143"/>
            </a:xfrm>
            <a:prstGeom prst="rect">
              <a:avLst/>
            </a:prstGeom>
          </p:spPr>
        </p:pic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9415BF90-0DDD-400D-B8AB-FC4FE4C52C5E}"/>
              </a:ext>
            </a:extLst>
          </p:cNvPr>
          <p:cNvGrpSpPr/>
          <p:nvPr/>
        </p:nvGrpSpPr>
        <p:grpSpPr>
          <a:xfrm>
            <a:off x="7686204" y="1705460"/>
            <a:ext cx="823709" cy="767738"/>
            <a:chOff x="7686204" y="1705460"/>
            <a:chExt cx="823709" cy="76773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526625F-60A9-44CD-9EFA-B141FDA9B42C}"/>
                </a:ext>
              </a:extLst>
            </p:cNvPr>
            <p:cNvSpPr txBox="1"/>
            <p:nvPr/>
          </p:nvSpPr>
          <p:spPr>
            <a:xfrm>
              <a:off x="7686204" y="2073088"/>
              <a:ext cx="823709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Gestion de tous les livrets</a:t>
              </a:r>
            </a:p>
          </p:txBody>
        </p:sp>
        <p:pic>
          <p:nvPicPr>
            <p:cNvPr id="1026" name="Picture 2" descr="management Icon 3813592">
              <a:extLst>
                <a:ext uri="{FF2B5EF4-FFF2-40B4-BE49-F238E27FC236}">
                  <a16:creationId xmlns:a16="http://schemas.microsoft.com/office/drawing/2014/main" id="{8BF0DE16-1886-469D-BAB1-BC411E12C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922" y="1705460"/>
              <a:ext cx="388273" cy="38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64BBACC-DF4A-4892-8BD8-3A961E18C183}"/>
              </a:ext>
            </a:extLst>
          </p:cNvPr>
          <p:cNvGrpSpPr/>
          <p:nvPr/>
        </p:nvGrpSpPr>
        <p:grpSpPr>
          <a:xfrm>
            <a:off x="6771514" y="1688326"/>
            <a:ext cx="760318" cy="784872"/>
            <a:chOff x="6771514" y="1688326"/>
            <a:chExt cx="760318" cy="784872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F6C456E-39DE-4FAD-AE9F-40CA5E2A5690}"/>
                </a:ext>
              </a:extLst>
            </p:cNvPr>
            <p:cNvSpPr txBox="1"/>
            <p:nvPr/>
          </p:nvSpPr>
          <p:spPr>
            <a:xfrm>
              <a:off x="6771514" y="2073088"/>
              <a:ext cx="760318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Accès à tous les livrets</a:t>
              </a:r>
            </a:p>
          </p:txBody>
        </p:sp>
        <p:pic>
          <p:nvPicPr>
            <p:cNvPr id="1028" name="Picture 4" descr="access key Icon 2394691">
              <a:extLst>
                <a:ext uri="{FF2B5EF4-FFF2-40B4-BE49-F238E27FC236}">
                  <a16:creationId xmlns:a16="http://schemas.microsoft.com/office/drawing/2014/main" id="{BBD49090-D857-4C8C-9EC9-C23B78DF8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4083">
              <a:off x="6924449" y="1688326"/>
              <a:ext cx="454448" cy="45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413107-A405-48AE-ADE1-99F4B2FF3D50}"/>
              </a:ext>
            </a:extLst>
          </p:cNvPr>
          <p:cNvGrpSpPr/>
          <p:nvPr/>
        </p:nvGrpSpPr>
        <p:grpSpPr>
          <a:xfrm>
            <a:off x="4911360" y="1714365"/>
            <a:ext cx="902907" cy="758833"/>
            <a:chOff x="4911360" y="1714365"/>
            <a:chExt cx="902907" cy="75883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377655-9F75-4528-A665-39516919021F}"/>
                </a:ext>
              </a:extLst>
            </p:cNvPr>
            <p:cNvSpPr txBox="1"/>
            <p:nvPr/>
          </p:nvSpPr>
          <p:spPr>
            <a:xfrm>
              <a:off x="4911360" y="2073088"/>
              <a:ext cx="90290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Modifier des aménagements</a:t>
              </a:r>
            </a:p>
          </p:txBody>
        </p:sp>
        <p:pic>
          <p:nvPicPr>
            <p:cNvPr id="1032" name="Picture 8" descr="Pencil Icon 3996721">
              <a:extLst>
                <a:ext uri="{FF2B5EF4-FFF2-40B4-BE49-F238E27FC236}">
                  <a16:creationId xmlns:a16="http://schemas.microsoft.com/office/drawing/2014/main" id="{D795971C-A6B0-4746-904B-887E5AC94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5231">
              <a:off x="5158200" y="1714365"/>
              <a:ext cx="409226" cy="40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771861-CFDF-467B-9BC5-4B0B5A862CBC}"/>
              </a:ext>
            </a:extLst>
          </p:cNvPr>
          <p:cNvGrpSpPr/>
          <p:nvPr/>
        </p:nvGrpSpPr>
        <p:grpSpPr>
          <a:xfrm>
            <a:off x="4911360" y="3264410"/>
            <a:ext cx="914963" cy="746324"/>
            <a:chOff x="4911360" y="3264410"/>
            <a:chExt cx="914963" cy="746324"/>
          </a:xfrm>
        </p:grpSpPr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641FD835-A980-4A22-8A74-CE339E98CE4A}"/>
                </a:ext>
              </a:extLst>
            </p:cNvPr>
            <p:cNvSpPr txBox="1"/>
            <p:nvPr/>
          </p:nvSpPr>
          <p:spPr>
            <a:xfrm>
              <a:off x="4911360" y="3610624"/>
              <a:ext cx="914963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>
                  <a:solidFill>
                    <a:srgbClr val="AB7B00"/>
                  </a:solidFill>
                </a:rPr>
                <a:t>Ajout </a:t>
              </a:r>
              <a:r>
                <a:rPr lang="fr-FR" sz="1000"/>
                <a:t>des aménagements</a:t>
              </a:r>
            </a:p>
          </p:txBody>
        </p:sp>
        <p:pic>
          <p:nvPicPr>
            <p:cNvPr id="308" name="Picture 8" descr="Pencil Icon 3996721">
              <a:extLst>
                <a:ext uri="{FF2B5EF4-FFF2-40B4-BE49-F238E27FC236}">
                  <a16:creationId xmlns:a16="http://schemas.microsoft.com/office/drawing/2014/main" id="{BD5B2EC0-9C64-42EE-8DF2-14A9DB28DB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5231">
              <a:off x="5164228" y="3264410"/>
              <a:ext cx="409226" cy="40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006600E-0511-429D-AED0-7B1AE6461E73}"/>
              </a:ext>
            </a:extLst>
          </p:cNvPr>
          <p:cNvGrpSpPr/>
          <p:nvPr/>
        </p:nvGrpSpPr>
        <p:grpSpPr>
          <a:xfrm>
            <a:off x="7669247" y="2484461"/>
            <a:ext cx="823709" cy="767738"/>
            <a:chOff x="7686204" y="1705460"/>
            <a:chExt cx="823709" cy="767738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D1271CAF-1FFB-483A-904D-F655CF266285}"/>
                </a:ext>
              </a:extLst>
            </p:cNvPr>
            <p:cNvSpPr txBox="1"/>
            <p:nvPr/>
          </p:nvSpPr>
          <p:spPr>
            <a:xfrm>
              <a:off x="7686204" y="2073088"/>
              <a:ext cx="823709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Gestion </a:t>
              </a:r>
              <a:r>
                <a:rPr lang="fr-FR" sz="1000">
                  <a:solidFill>
                    <a:srgbClr val="AB7B00"/>
                  </a:solidFill>
                </a:rPr>
                <a:t>de certains livrets</a:t>
              </a:r>
            </a:p>
          </p:txBody>
        </p:sp>
        <p:pic>
          <p:nvPicPr>
            <p:cNvPr id="312" name="Picture 2" descr="management Icon 3813592">
              <a:extLst>
                <a:ext uri="{FF2B5EF4-FFF2-40B4-BE49-F238E27FC236}">
                  <a16:creationId xmlns:a16="http://schemas.microsoft.com/office/drawing/2014/main" id="{52553EC8-DE1F-4EE2-B441-2061D346B2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922" y="1705460"/>
              <a:ext cx="388273" cy="38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E46C7D0-0F00-46E9-A964-0CAC021F5A4F}"/>
              </a:ext>
            </a:extLst>
          </p:cNvPr>
          <p:cNvGrpSpPr/>
          <p:nvPr/>
        </p:nvGrpSpPr>
        <p:grpSpPr>
          <a:xfrm>
            <a:off x="7652290" y="3257112"/>
            <a:ext cx="823709" cy="767738"/>
            <a:chOff x="7686204" y="1705460"/>
            <a:chExt cx="823709" cy="767738"/>
          </a:xfrm>
        </p:grpSpPr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A94BAD57-B403-4439-B91C-D0FCD7B8C4A0}"/>
                </a:ext>
              </a:extLst>
            </p:cNvPr>
            <p:cNvSpPr txBox="1"/>
            <p:nvPr/>
          </p:nvSpPr>
          <p:spPr>
            <a:xfrm>
              <a:off x="7686204" y="2073088"/>
              <a:ext cx="823709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Gestion de livrets</a:t>
              </a:r>
            </a:p>
          </p:txBody>
        </p:sp>
        <p:pic>
          <p:nvPicPr>
            <p:cNvPr id="315" name="Picture 2" descr="management Icon 3813592">
              <a:extLst>
                <a:ext uri="{FF2B5EF4-FFF2-40B4-BE49-F238E27FC236}">
                  <a16:creationId xmlns:a16="http://schemas.microsoft.com/office/drawing/2014/main" id="{9CB61066-73E0-4302-BB09-F3DF19560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922" y="1705460"/>
              <a:ext cx="388273" cy="38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07CC5D18-78A2-4011-B3E3-F7298899CDFF}"/>
              </a:ext>
            </a:extLst>
          </p:cNvPr>
          <p:cNvGrpSpPr/>
          <p:nvPr/>
        </p:nvGrpSpPr>
        <p:grpSpPr>
          <a:xfrm>
            <a:off x="7635333" y="4004364"/>
            <a:ext cx="823709" cy="767738"/>
            <a:chOff x="7686204" y="1705460"/>
            <a:chExt cx="823709" cy="767738"/>
          </a:xfrm>
        </p:grpSpPr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4DB5E62A-0B3D-441B-A3CC-1EA8EF385B32}"/>
                </a:ext>
              </a:extLst>
            </p:cNvPr>
            <p:cNvSpPr txBox="1"/>
            <p:nvPr/>
          </p:nvSpPr>
          <p:spPr>
            <a:xfrm>
              <a:off x="7686204" y="2073088"/>
              <a:ext cx="823709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Gestion de livrets</a:t>
              </a:r>
            </a:p>
          </p:txBody>
        </p:sp>
        <p:pic>
          <p:nvPicPr>
            <p:cNvPr id="318" name="Picture 2" descr="management Icon 3813592">
              <a:extLst>
                <a:ext uri="{FF2B5EF4-FFF2-40B4-BE49-F238E27FC236}">
                  <a16:creationId xmlns:a16="http://schemas.microsoft.com/office/drawing/2014/main" id="{42F93EAE-CAA8-4007-8601-712F249A0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3922" y="1705460"/>
              <a:ext cx="388273" cy="388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216C40-C47C-4F8F-9950-A19D14E2345B}"/>
              </a:ext>
            </a:extLst>
          </p:cNvPr>
          <p:cNvGrpSpPr/>
          <p:nvPr/>
        </p:nvGrpSpPr>
        <p:grpSpPr>
          <a:xfrm>
            <a:off x="6865668" y="3254895"/>
            <a:ext cx="572777" cy="755839"/>
            <a:chOff x="6865668" y="3254895"/>
            <a:chExt cx="572777" cy="755839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AEE18C56-BC9F-4AD5-950A-E79BF86959A0}"/>
                </a:ext>
              </a:extLst>
            </p:cNvPr>
            <p:cNvSpPr txBox="1"/>
            <p:nvPr/>
          </p:nvSpPr>
          <p:spPr>
            <a:xfrm>
              <a:off x="6865668" y="3610624"/>
              <a:ext cx="57277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Accès </a:t>
              </a:r>
              <a:r>
                <a:rPr lang="fr-FR" sz="1000">
                  <a:solidFill>
                    <a:srgbClr val="AB7B00"/>
                  </a:solidFill>
                </a:rPr>
                <a:t>à des livrets</a:t>
              </a:r>
            </a:p>
          </p:txBody>
        </p:sp>
        <p:pic>
          <p:nvPicPr>
            <p:cNvPr id="320" name="Picture 4" descr="access key Icon 2394691">
              <a:extLst>
                <a:ext uri="{FF2B5EF4-FFF2-40B4-BE49-F238E27FC236}">
                  <a16:creationId xmlns:a16="http://schemas.microsoft.com/office/drawing/2014/main" id="{5902773C-336D-4535-8486-4B6DF4EC5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4083">
              <a:off x="6933675" y="3254895"/>
              <a:ext cx="454448" cy="45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4B07A51-CA50-41E7-8103-6A4DF1D13F87}"/>
              </a:ext>
            </a:extLst>
          </p:cNvPr>
          <p:cNvGrpSpPr/>
          <p:nvPr/>
        </p:nvGrpSpPr>
        <p:grpSpPr>
          <a:xfrm>
            <a:off x="6808186" y="4049478"/>
            <a:ext cx="753802" cy="738245"/>
            <a:chOff x="6808186" y="4049478"/>
            <a:chExt cx="753802" cy="73824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6ABAEAF7-9800-48FD-874E-5011D744988B}"/>
                </a:ext>
              </a:extLst>
            </p:cNvPr>
            <p:cNvSpPr txBox="1"/>
            <p:nvPr/>
          </p:nvSpPr>
          <p:spPr>
            <a:xfrm>
              <a:off x="6808186" y="4387613"/>
              <a:ext cx="753802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>
                  <a:solidFill>
                    <a:srgbClr val="AB7B00"/>
                  </a:solidFill>
                </a:rPr>
                <a:t>Accès à tous</a:t>
              </a:r>
              <a:r>
                <a:rPr lang="fr-FR" sz="1000" u="sng">
                  <a:solidFill>
                    <a:srgbClr val="AB7B00"/>
                  </a:solidFill>
                </a:rPr>
                <a:t> </a:t>
              </a:r>
              <a:r>
                <a:rPr lang="fr-FR" sz="1000"/>
                <a:t>les livrets</a:t>
              </a:r>
            </a:p>
          </p:txBody>
        </p:sp>
        <p:pic>
          <p:nvPicPr>
            <p:cNvPr id="321" name="Picture 4" descr="access key Icon 2394691">
              <a:extLst>
                <a:ext uri="{FF2B5EF4-FFF2-40B4-BE49-F238E27FC236}">
                  <a16:creationId xmlns:a16="http://schemas.microsoft.com/office/drawing/2014/main" id="{0D9AC4FC-5112-4663-A402-553143509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4083">
              <a:off x="6957863" y="4049478"/>
              <a:ext cx="454448" cy="454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3BCC06-B451-470C-B096-C608656821E6}"/>
              </a:ext>
            </a:extLst>
          </p:cNvPr>
          <p:cNvGrpSpPr/>
          <p:nvPr/>
        </p:nvGrpSpPr>
        <p:grpSpPr>
          <a:xfrm>
            <a:off x="4284846" y="4009414"/>
            <a:ext cx="454199" cy="454199"/>
            <a:chOff x="5403045" y="528418"/>
            <a:chExt cx="553727" cy="55372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5B9DC8-3899-44E2-A2B4-325BDB435A73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F60421B-6466-4579-B253-361805AE581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7F4773-88FE-441F-A1F5-E56DE7784198}"/>
              </a:ext>
            </a:extLst>
          </p:cNvPr>
          <p:cNvGrpSpPr/>
          <p:nvPr/>
        </p:nvGrpSpPr>
        <p:grpSpPr>
          <a:xfrm>
            <a:off x="4923563" y="3995373"/>
            <a:ext cx="902907" cy="758833"/>
            <a:chOff x="4923563" y="3995373"/>
            <a:chExt cx="902907" cy="758833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749E4B0-767C-4695-866F-C300E9F950A0}"/>
                </a:ext>
              </a:extLst>
            </p:cNvPr>
            <p:cNvSpPr txBox="1"/>
            <p:nvPr/>
          </p:nvSpPr>
          <p:spPr>
            <a:xfrm>
              <a:off x="4923563" y="4354096"/>
              <a:ext cx="90290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000"/>
                <a:t>Modifier des aménagements</a:t>
              </a:r>
            </a:p>
          </p:txBody>
        </p:sp>
        <p:pic>
          <p:nvPicPr>
            <p:cNvPr id="120" name="Picture 8" descr="Pencil Icon 3996721">
              <a:extLst>
                <a:ext uri="{FF2B5EF4-FFF2-40B4-BE49-F238E27FC236}">
                  <a16:creationId xmlns:a16="http://schemas.microsoft.com/office/drawing/2014/main" id="{48D81A19-1F86-43D6-BE83-0BD9BE906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55231">
              <a:off x="5170403" y="3995373"/>
              <a:ext cx="409226" cy="409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143C5EB-5EDF-4853-A777-F92B884870F1}"/>
              </a:ext>
            </a:extLst>
          </p:cNvPr>
          <p:cNvGrpSpPr/>
          <p:nvPr/>
        </p:nvGrpSpPr>
        <p:grpSpPr>
          <a:xfrm>
            <a:off x="5134172" y="3984134"/>
            <a:ext cx="454199" cy="454199"/>
            <a:chOff x="5403045" y="528418"/>
            <a:chExt cx="553727" cy="553727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E5A2DD8-11CE-4B5B-8358-1BDE83E385EA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3CA7258-5A5A-4EF6-BCC1-6BED9486104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561B10A-011F-4561-A084-CA4AACDF8D98}"/>
              </a:ext>
            </a:extLst>
          </p:cNvPr>
          <p:cNvGrpSpPr/>
          <p:nvPr/>
        </p:nvGrpSpPr>
        <p:grpSpPr>
          <a:xfrm>
            <a:off x="7832092" y="4016400"/>
            <a:ext cx="454199" cy="454199"/>
            <a:chOff x="5403045" y="528418"/>
            <a:chExt cx="553727" cy="553727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148C672-87F4-4515-AA47-0EFA29A147D3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38D6ADD-BEA3-4A45-9992-85E6523F059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61499CB-7D11-485B-8E0D-E1BF82DAD306}"/>
              </a:ext>
            </a:extLst>
          </p:cNvPr>
          <p:cNvGrpSpPr/>
          <p:nvPr/>
        </p:nvGrpSpPr>
        <p:grpSpPr>
          <a:xfrm>
            <a:off x="7840570" y="3235409"/>
            <a:ext cx="454199" cy="454199"/>
            <a:chOff x="5403045" y="528418"/>
            <a:chExt cx="553727" cy="553727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756F207-3C6F-4FCC-8251-15453A3A2B01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621B2EC-E12A-47F5-88A3-F4285277913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9">
            <a:extLst>
              <a:ext uri="{FF2B5EF4-FFF2-40B4-BE49-F238E27FC236}">
                <a16:creationId xmlns:a16="http://schemas.microsoft.com/office/drawing/2014/main" id="{353BCC06-B451-470C-B096-C608656821E6}"/>
              </a:ext>
            </a:extLst>
          </p:cNvPr>
          <p:cNvGrpSpPr/>
          <p:nvPr/>
        </p:nvGrpSpPr>
        <p:grpSpPr>
          <a:xfrm>
            <a:off x="4291058" y="3262281"/>
            <a:ext cx="454199" cy="454199"/>
            <a:chOff x="5403045" y="528418"/>
            <a:chExt cx="553727" cy="553727"/>
          </a:xfrm>
        </p:grpSpPr>
        <p:cxnSp>
          <p:nvCxnSpPr>
            <p:cNvPr id="122" name="Straight Connector 8">
              <a:extLst>
                <a:ext uri="{FF2B5EF4-FFF2-40B4-BE49-F238E27FC236}">
                  <a16:creationId xmlns:a16="http://schemas.microsoft.com/office/drawing/2014/main" id="{CF5B9DC8-3899-44E2-A2B4-325BDB435A73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03">
              <a:extLst>
                <a:ext uri="{FF2B5EF4-FFF2-40B4-BE49-F238E27FC236}">
                  <a16:creationId xmlns:a16="http://schemas.microsoft.com/office/drawing/2014/main" id="{6F60421B-6466-4579-B253-361805AE5816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679909" y="528418"/>
              <a:ext cx="0" cy="553727"/>
            </a:xfrm>
            <a:prstGeom prst="line">
              <a:avLst/>
            </a:prstGeom>
            <a:ln w="76200">
              <a:solidFill>
                <a:schemeClr val="bg2">
                  <a:alpha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8149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750"/>
                            </p:stCondLst>
                            <p:childTnLst>
                              <p:par>
                                <p:cTn id="1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75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50"/>
                            </p:stCondLst>
                            <p:childTnLst>
                              <p:par>
                                <p:cTn id="2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500"/>
                            </p:stCondLst>
                            <p:childTnLst>
                              <p:par>
                                <p:cTn id="2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000"/>
                            </p:stCondLst>
                            <p:childTnLst>
                              <p:par>
                                <p:cTn id="2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250"/>
                            </p:stCondLst>
                            <p:childTnLst>
                              <p:par>
                                <p:cTn id="30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500"/>
                            </p:stCondLst>
                            <p:childTnLst>
                              <p:par>
                                <p:cTn id="3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750"/>
                            </p:stCondLst>
                            <p:childTnLst>
                              <p:par>
                                <p:cTn id="3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75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75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50"/>
                            </p:stCondLst>
                            <p:childTnLst>
                              <p:par>
                                <p:cTn id="38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500"/>
                            </p:stCondLst>
                            <p:childTnLst>
                              <p:par>
                                <p:cTn id="4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000"/>
                            </p:stCondLst>
                            <p:childTnLst>
                              <p:par>
                                <p:cTn id="4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250"/>
                            </p:stCondLst>
                            <p:childTnLst>
                              <p:par>
                                <p:cTn id="4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4750"/>
                            </p:stCondLst>
                            <p:childTnLst>
                              <p:par>
                                <p:cTn id="4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7250"/>
                            </p:stCondLst>
                            <p:childTnLst>
                              <p:par>
                                <p:cTn id="4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8500"/>
                            </p:stCondLst>
                            <p:childTnLst>
                              <p:par>
                                <p:cTn id="4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animBg="1"/>
      <p:bldP spid="284" grpId="0" animBg="1"/>
      <p:bldP spid="285" grpId="0" animBg="1"/>
      <p:bldP spid="36" grpId="0" animBg="1"/>
      <p:bldP spid="37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/>
              <a:t>Ergonomie de l’application EN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74D1A3-DA3B-4F0E-9852-F3C29C3EA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69" r="1"/>
          <a:stretch/>
        </p:blipFill>
        <p:spPr>
          <a:xfrm>
            <a:off x="577850" y="1185063"/>
            <a:ext cx="6679561" cy="359843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2F99DCC-CA9C-4BE4-88EB-774BE9C5C186}"/>
              </a:ext>
            </a:extLst>
          </p:cNvPr>
          <p:cNvGrpSpPr/>
          <p:nvPr/>
        </p:nvGrpSpPr>
        <p:grpSpPr>
          <a:xfrm>
            <a:off x="1112871" y="3958438"/>
            <a:ext cx="1518462" cy="1025959"/>
            <a:chOff x="1441259" y="4436296"/>
            <a:chExt cx="1966945" cy="1328978"/>
          </a:xfrm>
          <a:solidFill>
            <a:srgbClr val="5770BE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C8B2EA-818F-498C-8AB4-78A3101058B8}"/>
                </a:ext>
              </a:extLst>
            </p:cNvPr>
            <p:cNvSpPr/>
            <p:nvPr/>
          </p:nvSpPr>
          <p:spPr>
            <a:xfrm>
              <a:off x="1441259" y="5298947"/>
              <a:ext cx="1966945" cy="4663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Possibilité de trier l’information en colonne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0AB8E72-AF54-4E22-B9E0-DF4590D0A09B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V="1">
              <a:off x="2424732" y="4436296"/>
              <a:ext cx="240026" cy="862652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0F67FD-72EC-4723-A9F0-AFA6618C3942}"/>
              </a:ext>
            </a:extLst>
          </p:cNvPr>
          <p:cNvGrpSpPr/>
          <p:nvPr/>
        </p:nvGrpSpPr>
        <p:grpSpPr>
          <a:xfrm>
            <a:off x="5937072" y="2105579"/>
            <a:ext cx="1314679" cy="578179"/>
            <a:chOff x="1799379" y="5982873"/>
            <a:chExt cx="1702975" cy="748947"/>
          </a:xfrm>
          <a:solidFill>
            <a:srgbClr val="5770BE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A20338-E800-4CD4-8C83-7D93A0165192}"/>
                </a:ext>
              </a:extLst>
            </p:cNvPr>
            <p:cNvSpPr/>
            <p:nvPr/>
          </p:nvSpPr>
          <p:spPr>
            <a:xfrm>
              <a:off x="1799379" y="5982873"/>
              <a:ext cx="1702975" cy="4331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Bouton de création d’un nouveau livret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17D8DC3-A9BB-4B59-9B19-E01CE8DA4D14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2650867" y="6416041"/>
              <a:ext cx="0" cy="31577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F5A8D5-5B6C-4403-8E2B-AF280E78E68A}"/>
              </a:ext>
            </a:extLst>
          </p:cNvPr>
          <p:cNvGrpSpPr/>
          <p:nvPr/>
        </p:nvGrpSpPr>
        <p:grpSpPr>
          <a:xfrm>
            <a:off x="3917630" y="1285369"/>
            <a:ext cx="1247464" cy="996625"/>
            <a:chOff x="2286938" y="5783608"/>
            <a:chExt cx="1615905" cy="1290981"/>
          </a:xfrm>
          <a:solidFill>
            <a:srgbClr val="5770BE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4224465-2142-4DD9-B9D7-B786E0784390}"/>
                </a:ext>
              </a:extLst>
            </p:cNvPr>
            <p:cNvSpPr/>
            <p:nvPr/>
          </p:nvSpPr>
          <p:spPr>
            <a:xfrm>
              <a:off x="2286938" y="5783608"/>
              <a:ext cx="1615905" cy="6375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Lien de redirection vers Cap Ecole Inclusive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05008A4-0404-45BC-86E1-A0D5BBC7C354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3094891" y="6421130"/>
              <a:ext cx="0" cy="65345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6045AC-CAC8-4F26-B6C1-09321CA81461}"/>
              </a:ext>
            </a:extLst>
          </p:cNvPr>
          <p:cNvGrpSpPr/>
          <p:nvPr/>
        </p:nvGrpSpPr>
        <p:grpSpPr>
          <a:xfrm>
            <a:off x="7251751" y="3093524"/>
            <a:ext cx="1604951" cy="334401"/>
            <a:chOff x="-993686" y="6217654"/>
            <a:chExt cx="2078975" cy="433166"/>
          </a:xfrm>
          <a:solidFill>
            <a:srgbClr val="5770BE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E12B003-4BA9-42EE-8819-DB21B96292F7}"/>
                </a:ext>
              </a:extLst>
            </p:cNvPr>
            <p:cNvSpPr/>
            <p:nvPr/>
          </p:nvSpPr>
          <p:spPr>
            <a:xfrm>
              <a:off x="-530615" y="6217654"/>
              <a:ext cx="1615904" cy="4331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Nombre de livrets dans l’établissement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83ED1B3-E16B-4B10-BB89-6DB65577908E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>
              <a:off x="-993686" y="6434238"/>
              <a:ext cx="463071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2CA364-23E0-468D-8143-34982CAF378E}"/>
              </a:ext>
            </a:extLst>
          </p:cNvPr>
          <p:cNvGrpSpPr/>
          <p:nvPr/>
        </p:nvGrpSpPr>
        <p:grpSpPr>
          <a:xfrm>
            <a:off x="1965259" y="2281995"/>
            <a:ext cx="2822641" cy="1144656"/>
            <a:chOff x="3564240" y="2147134"/>
            <a:chExt cx="2822641" cy="114465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F44E3BF-B1CD-43A1-A3A4-512AEFB4298B}"/>
                </a:ext>
              </a:extLst>
            </p:cNvPr>
            <p:cNvSpPr/>
            <p:nvPr/>
          </p:nvSpPr>
          <p:spPr>
            <a:xfrm>
              <a:off x="3564240" y="2147134"/>
              <a:ext cx="2326310" cy="1144656"/>
            </a:xfrm>
            <a:prstGeom prst="rect">
              <a:avLst/>
            </a:prstGeom>
            <a:solidFill>
              <a:srgbClr val="577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Filtrage dynamique des livrets selon que :</a:t>
              </a:r>
            </a:p>
            <a:p>
              <a:pPr algn="ctr"/>
              <a:endParaRPr lang="fr-FR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l’utilisateur est responsable ou non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 livret possède des actions en cours ou non sur les dispositifs</a:t>
              </a:r>
            </a:p>
            <a:p>
              <a:endParaRPr lang="fr-FR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9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suffit de cocher les cases pour mettre à jour automatiquement l’affichage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42356323-8123-4D2D-80A9-B705CDF8E934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>
              <a:off x="5890550" y="2719462"/>
              <a:ext cx="496331" cy="544756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EA4719B-90E0-4280-AA48-A4166AAC5DE3}"/>
              </a:ext>
            </a:extLst>
          </p:cNvPr>
          <p:cNvGrpSpPr/>
          <p:nvPr/>
        </p:nvGrpSpPr>
        <p:grpSpPr>
          <a:xfrm>
            <a:off x="2861746" y="3568258"/>
            <a:ext cx="1536590" cy="1416139"/>
            <a:chOff x="-3008310" y="679030"/>
            <a:chExt cx="2276210" cy="2097779"/>
          </a:xfrm>
          <a:solidFill>
            <a:srgbClr val="5770BE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6CBE82-0603-4F66-AA05-6834055C5F80}"/>
                </a:ext>
              </a:extLst>
            </p:cNvPr>
            <p:cNvSpPr/>
            <p:nvPr/>
          </p:nvSpPr>
          <p:spPr>
            <a:xfrm>
              <a:off x="-2994005" y="2257700"/>
              <a:ext cx="2261905" cy="5191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Recherche générale sur toutes les colonnes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5A943FC-6946-4276-817D-C320781D55AF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-3008310" y="679030"/>
              <a:ext cx="1145259" cy="157867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2E7863-EB61-470B-A582-F246C361A470}"/>
              </a:ext>
            </a:extLst>
          </p:cNvPr>
          <p:cNvGrpSpPr/>
          <p:nvPr/>
        </p:nvGrpSpPr>
        <p:grpSpPr>
          <a:xfrm>
            <a:off x="4932629" y="3958438"/>
            <a:ext cx="1631413" cy="1025959"/>
            <a:chOff x="-2442540" y="1398703"/>
            <a:chExt cx="2416676" cy="1519791"/>
          </a:xfrm>
          <a:solidFill>
            <a:srgbClr val="5770BE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ED45650-8C4A-42FE-B1A1-FC4B7F71B8F5}"/>
                </a:ext>
              </a:extLst>
            </p:cNvPr>
            <p:cNvSpPr/>
            <p:nvPr/>
          </p:nvSpPr>
          <p:spPr>
            <a:xfrm>
              <a:off x="-2442540" y="2385213"/>
              <a:ext cx="2416676" cy="533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Recherche d’information en colonne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374FF2-8801-4BA9-9151-05D2362E160A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-1234201" y="1398703"/>
              <a:ext cx="0" cy="98651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B129E6-9885-419F-8DDC-53B69669CFC1}"/>
              </a:ext>
            </a:extLst>
          </p:cNvPr>
          <p:cNvGrpSpPr/>
          <p:nvPr/>
        </p:nvGrpSpPr>
        <p:grpSpPr>
          <a:xfrm>
            <a:off x="7217413" y="1388321"/>
            <a:ext cx="1296737" cy="288881"/>
            <a:chOff x="7738175" y="665065"/>
            <a:chExt cx="1920902" cy="427928"/>
          </a:xfrm>
          <a:solidFill>
            <a:srgbClr val="5770BE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8EBCF96-3811-410A-8099-3E54C9339416}"/>
                </a:ext>
              </a:extLst>
            </p:cNvPr>
            <p:cNvSpPr/>
            <p:nvPr/>
          </p:nvSpPr>
          <p:spPr>
            <a:xfrm>
              <a:off x="8145237" y="665065"/>
              <a:ext cx="1513840" cy="4279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Bouton de déconnexion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C990560-4E24-42B7-9457-C4F198C00968}"/>
                </a:ext>
              </a:extLst>
            </p:cNvPr>
            <p:cNvCxnSpPr>
              <a:cxnSpLocks/>
              <a:stCxn id="36" idx="1"/>
            </p:cNvCxnSpPr>
            <p:nvPr/>
          </p:nvCxnSpPr>
          <p:spPr>
            <a:xfrm flipH="1">
              <a:off x="7738175" y="879030"/>
              <a:ext cx="407062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B27EE7-CA93-489E-A64D-6C18C9B22A89}"/>
              </a:ext>
            </a:extLst>
          </p:cNvPr>
          <p:cNvGrpSpPr/>
          <p:nvPr/>
        </p:nvGrpSpPr>
        <p:grpSpPr>
          <a:xfrm>
            <a:off x="587085" y="2439980"/>
            <a:ext cx="1339765" cy="718270"/>
            <a:chOff x="587085" y="2439980"/>
            <a:chExt cx="1339765" cy="7182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C9F965-F096-457B-9C21-58CB88BB7389}"/>
                </a:ext>
              </a:extLst>
            </p:cNvPr>
            <p:cNvSpPr/>
            <p:nvPr/>
          </p:nvSpPr>
          <p:spPr>
            <a:xfrm>
              <a:off x="587085" y="2439980"/>
              <a:ext cx="1339765" cy="476994"/>
            </a:xfrm>
            <a:prstGeom prst="rect">
              <a:avLst/>
            </a:prstGeom>
            <a:solidFill>
              <a:srgbClr val="577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Affichage du nom de l’établissement de l’utilisateur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F620522-B545-4399-91C8-68BC99770B24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1256968" y="2916974"/>
              <a:ext cx="0" cy="241276"/>
            </a:xfrm>
            <a:prstGeom prst="straightConnector1">
              <a:avLst/>
            </a:prstGeom>
            <a:solidFill>
              <a:srgbClr val="5770BE"/>
            </a:solidFill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0790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888A34B-54C5-4277-BFFC-D8494B33EB7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775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888A34B-54C5-4277-BFFC-D8494B33EB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 vert="horz"/>
          <a:lstStyle/>
          <a:p>
            <a:r>
              <a:rPr lang="fr-FR" sz="2000"/>
              <a:t>Ergonomie de l’application MDPH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06F27-DA35-4B66-84A6-36AA0AD30C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190"/>
          <a:stretch/>
        </p:blipFill>
        <p:spPr>
          <a:xfrm>
            <a:off x="485139" y="1286608"/>
            <a:ext cx="8173720" cy="34968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C648AC65-CFA2-41CC-BDC2-7D0E484AD7C7}"/>
              </a:ext>
            </a:extLst>
          </p:cNvPr>
          <p:cNvGrpSpPr/>
          <p:nvPr/>
        </p:nvGrpSpPr>
        <p:grpSpPr>
          <a:xfrm>
            <a:off x="675152" y="3466099"/>
            <a:ext cx="2316134" cy="539009"/>
            <a:chOff x="875090" y="2612329"/>
            <a:chExt cx="2316134" cy="53900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743ED7-207F-4B12-8381-ACE8490E771E}"/>
                </a:ext>
              </a:extLst>
            </p:cNvPr>
            <p:cNvSpPr/>
            <p:nvPr/>
          </p:nvSpPr>
          <p:spPr>
            <a:xfrm>
              <a:off x="875090" y="2612329"/>
              <a:ext cx="1593491" cy="539009"/>
            </a:xfrm>
            <a:prstGeom prst="rect">
              <a:avLst/>
            </a:prstGeom>
            <a:solidFill>
              <a:srgbClr val="577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Bouton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d’importation</a:t>
              </a:r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decisions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</a:t>
              </a:r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masse sous format CSV</a:t>
              </a:r>
            </a:p>
          </p:txBody>
        </p:sp>
        <p:cxnSp>
          <p:nvCxnSpPr>
            <p:cNvPr id="19" name="Straight Arrow Connector 23">
              <a:extLst>
                <a:ext uri="{FF2B5EF4-FFF2-40B4-BE49-F238E27FC236}">
                  <a16:creationId xmlns:a16="http://schemas.microsoft.com/office/drawing/2014/main" id="{7AFAB7EB-55DC-4FFF-BC5E-98C536875E81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2468581" y="2881834"/>
              <a:ext cx="72264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C85A88B-A1AE-400A-BAF7-AA24D8DCDA9E}"/>
              </a:ext>
            </a:extLst>
          </p:cNvPr>
          <p:cNvGrpSpPr/>
          <p:nvPr/>
        </p:nvGrpSpPr>
        <p:grpSpPr>
          <a:xfrm>
            <a:off x="3781941" y="4387132"/>
            <a:ext cx="2578352" cy="413536"/>
            <a:chOff x="3998327" y="3173648"/>
            <a:chExt cx="2578352" cy="41353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60A6B4-E3FA-4291-8AF9-233DAE2B837F}"/>
                </a:ext>
              </a:extLst>
            </p:cNvPr>
            <p:cNvSpPr/>
            <p:nvPr/>
          </p:nvSpPr>
          <p:spPr>
            <a:xfrm>
              <a:off x="3998327" y="3173648"/>
              <a:ext cx="2102872" cy="413536"/>
            </a:xfrm>
            <a:prstGeom prst="rect">
              <a:avLst/>
            </a:prstGeom>
            <a:solidFill>
              <a:srgbClr val="577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Bouton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d’accès</a:t>
              </a:r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à la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synthèse</a:t>
              </a:r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du dernier import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effectué</a:t>
              </a:r>
              <a:endPara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60">
              <a:extLst>
                <a:ext uri="{FF2B5EF4-FFF2-40B4-BE49-F238E27FC236}">
                  <a16:creationId xmlns:a16="http://schemas.microsoft.com/office/drawing/2014/main" id="{293B4241-9478-498A-9B19-CB051E40E1C9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6101199" y="3380416"/>
              <a:ext cx="4754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10E2A9B5-71C9-49CF-B014-C86870CCC59F}"/>
              </a:ext>
            </a:extLst>
          </p:cNvPr>
          <p:cNvGrpSpPr/>
          <p:nvPr/>
        </p:nvGrpSpPr>
        <p:grpSpPr>
          <a:xfrm>
            <a:off x="5733302" y="1494723"/>
            <a:ext cx="1992085" cy="309236"/>
            <a:chOff x="5502729" y="1276350"/>
            <a:chExt cx="1992085" cy="30923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477241-A920-4963-982B-7B5126B60098}"/>
                </a:ext>
              </a:extLst>
            </p:cNvPr>
            <p:cNvSpPr/>
            <p:nvPr/>
          </p:nvSpPr>
          <p:spPr>
            <a:xfrm>
              <a:off x="5502729" y="1276350"/>
              <a:ext cx="1267733" cy="309236"/>
            </a:xfrm>
            <a:prstGeom prst="rect">
              <a:avLst/>
            </a:prstGeom>
            <a:solidFill>
              <a:srgbClr val="577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Bouton de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déconnexion</a:t>
              </a:r>
              <a:endPara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35">
              <a:extLst>
                <a:ext uri="{FF2B5EF4-FFF2-40B4-BE49-F238E27FC236}">
                  <a16:creationId xmlns:a16="http://schemas.microsoft.com/office/drawing/2014/main" id="{4CBC2540-FB82-4922-86CF-8DBEE37CF119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>
              <a:off x="6770462" y="1430968"/>
              <a:ext cx="7243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235B5707-73DC-42D4-9780-47504C17F323}"/>
              </a:ext>
            </a:extLst>
          </p:cNvPr>
          <p:cNvGrpSpPr/>
          <p:nvPr/>
        </p:nvGrpSpPr>
        <p:grpSpPr>
          <a:xfrm>
            <a:off x="6098913" y="3503789"/>
            <a:ext cx="1892423" cy="463630"/>
            <a:chOff x="6351465" y="2634318"/>
            <a:chExt cx="1892423" cy="46363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1D0A35-4273-4C0D-BDDD-19CDC0C4E995}"/>
                </a:ext>
              </a:extLst>
            </p:cNvPr>
            <p:cNvSpPr/>
            <p:nvPr/>
          </p:nvSpPr>
          <p:spPr>
            <a:xfrm>
              <a:off x="6641311" y="2634318"/>
              <a:ext cx="1602577" cy="463630"/>
            </a:xfrm>
            <a:prstGeom prst="rect">
              <a:avLst/>
            </a:prstGeom>
            <a:solidFill>
              <a:srgbClr val="5770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Bouton de recherche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manuelle</a:t>
              </a:r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d’un </a:t>
              </a:r>
              <a:r>
                <a:rPr lang="en-US" sz="10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livret</a:t>
              </a:r>
              <a:r>
                <a:rPr lang="en-US" sz="1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LPI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63185EC-623E-421E-A0A9-CD298D2772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1465" y="2866133"/>
              <a:ext cx="28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28F2875-402E-465D-8C50-AFD19B5BBEC0}"/>
              </a:ext>
            </a:extLst>
          </p:cNvPr>
          <p:cNvSpPr/>
          <p:nvPr/>
        </p:nvSpPr>
        <p:spPr>
          <a:xfrm>
            <a:off x="844826" y="4423732"/>
            <a:ext cx="1593491" cy="23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354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15FA722-E45F-4AAD-AEC6-AA74EA7225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5586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15FA722-E45F-4AAD-AEC6-AA74EA7225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fr-FR" dirty="0"/>
              <a:t>3. Plans et projets disponibles dans l’application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46252-5355-E443-A3D2-3C8E85FF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810173"/>
            <a:ext cx="8424000" cy="333182"/>
          </a:xfrm>
        </p:spPr>
        <p:txBody>
          <a:bodyPr/>
          <a:lstStyle/>
          <a:p>
            <a:r>
              <a:rPr lang="fr-FR" sz="2000" dirty="0"/>
              <a:t>Documents disponibles dans le LPI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8E57E56-B59B-C149-9C5D-ABC02144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C8C492-A443-B540-BFBE-8A471719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B0F021-5572-0442-9FA9-B4E7CA699F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1143355"/>
            <a:ext cx="2520000" cy="327941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Un plan d’actions individualisées mis en place pour les élèves qui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A0846D-D08B-8344-B696-E3288CDE33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2000" y="1143356"/>
            <a:ext cx="2520000" cy="328104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Un plan d’actions individualisées mis en place pour les élèves qui 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9B520DA-36FC-5E44-8A43-37117B390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3999" y="1164793"/>
            <a:ext cx="2520000" cy="3618707"/>
          </a:xfrm>
        </p:spPr>
        <p:txBody>
          <a:bodyPr/>
          <a:lstStyle/>
          <a:p>
            <a:endParaRPr lang="fr-FR" dirty="0"/>
          </a:p>
          <a:p>
            <a:pPr marL="0" indent="0">
              <a:buNone/>
            </a:pPr>
            <a:r>
              <a:rPr lang="fr-FR" sz="1000" dirty="0"/>
              <a:t>Un document pour évaluer les besoins de PPS d’un élève :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000" dirty="0"/>
              <a:t>Un document qui a pour objectif  de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1000" dirty="0"/>
              <a:t>Un document élaboré par l’enseignant pour: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9AEEDFD-3EE5-564B-BDF9-7BEEF418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FD0879-139F-914E-A15D-5B04C57DD821}"/>
              </a:ext>
            </a:extLst>
          </p:cNvPr>
          <p:cNvSpPr/>
          <p:nvPr/>
        </p:nvSpPr>
        <p:spPr bwMode="auto">
          <a:xfrm>
            <a:off x="349061" y="1164793"/>
            <a:ext cx="2530937" cy="415931"/>
          </a:xfrm>
          <a:prstGeom prst="rect">
            <a:avLst/>
          </a:prstGeom>
          <a:solidFill>
            <a:srgbClr val="5770BE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1019175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personnalisé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kumimoji="0" lang="en-US" sz="12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réussite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educative (PPRE)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12CF6DC4-80A8-7A4F-8F42-E92A614BC01D}"/>
              </a:ext>
            </a:extLst>
          </p:cNvPr>
          <p:cNvGrpSpPr/>
          <p:nvPr/>
        </p:nvGrpSpPr>
        <p:grpSpPr>
          <a:xfrm>
            <a:off x="413816" y="2418883"/>
            <a:ext cx="2402512" cy="415498"/>
            <a:chOff x="488917" y="1809486"/>
            <a:chExt cx="3493726" cy="41549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D676515-109B-3D4E-84D3-E798773C65E1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917" y="1860087"/>
              <a:ext cx="287999" cy="288000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8AA13D1-251C-6241-900E-D193F0F40403}"/>
                </a:ext>
              </a:extLst>
            </p:cNvPr>
            <p:cNvSpPr txBox="1"/>
            <p:nvPr/>
          </p:nvSpPr>
          <p:spPr>
            <a:xfrm>
              <a:off x="994643" y="1809486"/>
              <a:ext cx="2988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050"/>
              </a:lvl1pPr>
            </a:lstStyle>
            <a:p>
              <a:r>
                <a:rPr lang="fr-FR" dirty="0"/>
                <a:t>Rencontrent </a:t>
              </a:r>
              <a:r>
                <a:rPr lang="fr-FR" b="1" dirty="0"/>
                <a:t>des difficultés </a:t>
              </a:r>
              <a:r>
                <a:rPr lang="fr-FR" dirty="0"/>
                <a:t>dans leur scolarité</a:t>
              </a: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73CC9BF-15BF-0B44-BCDF-FAE97A998647}"/>
              </a:ext>
            </a:extLst>
          </p:cNvPr>
          <p:cNvSpPr txBox="1"/>
          <p:nvPr/>
        </p:nvSpPr>
        <p:spPr>
          <a:xfrm>
            <a:off x="761587" y="3012937"/>
            <a:ext cx="21184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/>
            </a:lvl1pPr>
          </a:lstStyle>
          <a:p>
            <a:r>
              <a:rPr lang="fr-FR" dirty="0"/>
              <a:t>Risquent de ne pas maitriser toutes les compétences du socle commun de connaissances, de compétences et de culture à l'issue du cycle</a:t>
            </a:r>
            <a:endParaRPr lang="fr-FR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EA237CC-5487-1E47-859E-FDEB811F82C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9" y="3255851"/>
            <a:ext cx="288000" cy="28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8CF0D44-A746-5640-87FD-C7773F8E3DAB}"/>
              </a:ext>
            </a:extLst>
          </p:cNvPr>
          <p:cNvSpPr/>
          <p:nvPr/>
        </p:nvSpPr>
        <p:spPr bwMode="auto">
          <a:xfrm>
            <a:off x="3317837" y="1164793"/>
            <a:ext cx="2514162" cy="400124"/>
          </a:xfrm>
          <a:prstGeom prst="rect">
            <a:avLst/>
          </a:prstGeom>
          <a:solidFill>
            <a:srgbClr val="5770BE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19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1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d’accompagnement</a:t>
            </a: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personnalisé</a:t>
            </a: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(PAP)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A2FB116-6B94-2B4E-9636-EA23DC91D5DC}"/>
              </a:ext>
            </a:extLst>
          </p:cNvPr>
          <p:cNvSpPr txBox="1"/>
          <p:nvPr/>
        </p:nvSpPr>
        <p:spPr>
          <a:xfrm>
            <a:off x="3833769" y="2401841"/>
            <a:ext cx="199823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050"/>
            </a:lvl1pPr>
          </a:lstStyle>
          <a:p>
            <a:r>
              <a:rPr lang="fr-FR" dirty="0"/>
              <a:t>Connaissent des </a:t>
            </a:r>
            <a:r>
              <a:rPr lang="fr-FR" b="1" dirty="0"/>
              <a:t>difficultés scolaires durables </a:t>
            </a:r>
            <a:r>
              <a:rPr lang="fr-FR" dirty="0"/>
              <a:t>engendrées par un ou plusieurs </a:t>
            </a:r>
            <a:r>
              <a:rPr lang="fr-FR" b="1" dirty="0"/>
              <a:t>troubles des apprentissages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A58B9088-1CCB-DB44-8092-CF98D498C0A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338097" y="2603641"/>
            <a:ext cx="345949" cy="34594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0FCA8AD-F179-EB4E-AAC4-3348453710BC}"/>
              </a:ext>
            </a:extLst>
          </p:cNvPr>
          <p:cNvSpPr txBox="1"/>
          <p:nvPr/>
        </p:nvSpPr>
        <p:spPr>
          <a:xfrm>
            <a:off x="3833768" y="3568333"/>
            <a:ext cx="199823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dirty="0"/>
              <a:t>Ont reçu un </a:t>
            </a:r>
            <a:r>
              <a:rPr lang="fr-FR" sz="1050" b="1" dirty="0"/>
              <a:t>avis médical favorable</a:t>
            </a:r>
            <a:r>
              <a:rPr lang="fr-FR" sz="1050" dirty="0"/>
              <a:t> d’un médecin de l’Education Nationale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6D13A10-F2E0-5948-BBF1-22F57C74F57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27082" y="3667840"/>
            <a:ext cx="291605" cy="28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0EB1B58-D092-9341-A9CC-36447B853BBF}"/>
              </a:ext>
            </a:extLst>
          </p:cNvPr>
          <p:cNvSpPr/>
          <p:nvPr/>
        </p:nvSpPr>
        <p:spPr bwMode="auto">
          <a:xfrm>
            <a:off x="6261856" y="1167249"/>
            <a:ext cx="2514162" cy="261633"/>
          </a:xfrm>
          <a:prstGeom prst="rect">
            <a:avLst/>
          </a:prstGeom>
          <a:solidFill>
            <a:srgbClr val="5770BE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19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Gevasco</a:t>
            </a:r>
            <a:r>
              <a:rPr lang="en-US" sz="11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1ère </a:t>
            </a:r>
            <a:r>
              <a:rPr lang="en-US" sz="11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4BB30E-54D7-FC43-BBC9-5B72166C92A3}"/>
              </a:ext>
            </a:extLst>
          </p:cNvPr>
          <p:cNvSpPr/>
          <p:nvPr/>
        </p:nvSpPr>
        <p:spPr bwMode="auto">
          <a:xfrm>
            <a:off x="6261856" y="2414261"/>
            <a:ext cx="2514162" cy="333889"/>
          </a:xfrm>
          <a:prstGeom prst="rect">
            <a:avLst/>
          </a:prstGeom>
          <a:solidFill>
            <a:srgbClr val="5770BE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19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US" sz="105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personnalisé</a:t>
            </a:r>
            <a:r>
              <a:rPr lang="en-US" sz="105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5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scolarisation</a:t>
            </a:r>
            <a:r>
              <a:rPr lang="en-US" sz="105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(PPS)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53E7759-332F-7246-8A65-D9B260D35016}"/>
              </a:ext>
            </a:extLst>
          </p:cNvPr>
          <p:cNvSpPr txBox="1"/>
          <p:nvPr/>
        </p:nvSpPr>
        <p:spPr>
          <a:xfrm>
            <a:off x="6984498" y="1801147"/>
            <a:ext cx="1793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A partir des principales informations sur la </a:t>
            </a:r>
            <a:r>
              <a:rPr lang="fr-FR" sz="1000" b="1" dirty="0"/>
              <a:t>situation d’un élève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E5EAAF3A-E0C6-FA4B-88F4-7C544C567AB9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472453" y="1956260"/>
            <a:ext cx="288000" cy="2880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D8F9918F-E623-1C4E-8F29-C960B2A1D229}"/>
              </a:ext>
            </a:extLst>
          </p:cNvPr>
          <p:cNvSpPr txBox="1"/>
          <p:nvPr/>
        </p:nvSpPr>
        <p:spPr>
          <a:xfrm>
            <a:off x="6984000" y="3037704"/>
            <a:ext cx="179416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dirty="0"/>
              <a:t>Synthétiser </a:t>
            </a:r>
            <a:r>
              <a:rPr lang="fr-FR" sz="1050" b="1" dirty="0"/>
              <a:t>les besoins des élèves</a:t>
            </a:r>
            <a:r>
              <a:rPr lang="fr-FR" sz="1050" dirty="0"/>
              <a:t> en situation de handicap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0385B38-B561-3B44-9A2E-F4643616D8C5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552001" y="3111851"/>
            <a:ext cx="288000" cy="28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B9F7F78-919E-584F-9D2E-F56727E5CBBA}"/>
              </a:ext>
            </a:extLst>
          </p:cNvPr>
          <p:cNvSpPr/>
          <p:nvPr/>
        </p:nvSpPr>
        <p:spPr bwMode="auto">
          <a:xfrm>
            <a:off x="6261856" y="3681610"/>
            <a:ext cx="2514162" cy="342944"/>
          </a:xfrm>
          <a:prstGeom prst="rect">
            <a:avLst/>
          </a:prstGeom>
          <a:solidFill>
            <a:srgbClr val="5770BE"/>
          </a:solidFill>
          <a:ln w="31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1917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Document de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mise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en-US" sz="105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euvre</a:t>
            </a:r>
            <a:r>
              <a:rPr lang="en-US" sz="105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PPS (MOPPS)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E5CCCA-3A48-9041-9F57-FB687F3617D2}"/>
              </a:ext>
            </a:extLst>
          </p:cNvPr>
          <p:cNvSpPr/>
          <p:nvPr/>
        </p:nvSpPr>
        <p:spPr>
          <a:xfrm>
            <a:off x="7034028" y="4250940"/>
            <a:ext cx="1741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Définir la mise en œuvre des préconisations du PPS dans la scolarité de l'élève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8F4DE2B-C4AD-C744-A17B-2CA6B0B4D37B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564413" y="445186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7" grpId="0" animBg="1"/>
      <p:bldP spid="29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38D4A-65B5-4041-AED7-12BF9D90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Quel plan pour qui ? </a:t>
            </a:r>
          </a:p>
        </p:txBody>
      </p:sp>
      <p:sp>
        <p:nvSpPr>
          <p:cNvPr id="43" name="Espace réservé de la date 1">
            <a:extLst>
              <a:ext uri="{FF2B5EF4-FFF2-40B4-BE49-F238E27FC236}">
                <a16:creationId xmlns:a16="http://schemas.microsoft.com/office/drawing/2014/main" id="{0468C475-627A-4259-ADCE-172BE62FD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46" name="Espace réservé du pied de page 2">
            <a:extLst>
              <a:ext uri="{FF2B5EF4-FFF2-40B4-BE49-F238E27FC236}">
                <a16:creationId xmlns:a16="http://schemas.microsoft.com/office/drawing/2014/main" id="{F4157473-71B8-4B1D-B764-59288387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9" name="Espace réservé du numéro de diapositive 3">
            <a:extLst>
              <a:ext uri="{FF2B5EF4-FFF2-40B4-BE49-F238E27FC236}">
                <a16:creationId xmlns:a16="http://schemas.microsoft.com/office/drawing/2014/main" id="{4997D7C4-43B3-4DC6-BB7E-00F9313E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386DE49-EBF7-FC40-9985-6858F3288BF0}"/>
              </a:ext>
            </a:extLst>
          </p:cNvPr>
          <p:cNvGrpSpPr/>
          <p:nvPr/>
        </p:nvGrpSpPr>
        <p:grpSpPr>
          <a:xfrm>
            <a:off x="806856" y="805394"/>
            <a:ext cx="7392144" cy="4081104"/>
            <a:chOff x="121528" y="0"/>
            <a:chExt cx="12189005" cy="6568300"/>
          </a:xfrm>
        </p:grpSpPr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85EFDCD4-EAF5-8B4F-8511-FDB23626E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79700" y="476250"/>
              <a:ext cx="6832600" cy="5905500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B87E5992-DD0B-B74B-870D-D68F291C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676" y="704849"/>
              <a:ext cx="3111721" cy="2004483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D7725AF1-6B60-AC4B-9EC5-DF8404AA1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28" y="3875900"/>
              <a:ext cx="3797300" cy="2692400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4C020458-7493-A641-97C7-7B811D47E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20666" y="0"/>
              <a:ext cx="3589867" cy="3601373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C1804D0C-7D67-834B-AE2E-91C808422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58200" y="3924761"/>
              <a:ext cx="3733800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33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9F5A2-092C-45E4-97BC-E1E7490EC5C7}"/>
              </a:ext>
            </a:extLst>
          </p:cNvPr>
          <p:cNvSpPr/>
          <p:nvPr/>
        </p:nvSpPr>
        <p:spPr>
          <a:xfrm>
            <a:off x="843980" y="1303338"/>
            <a:ext cx="6901865" cy="324128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00DBBE46-F453-4DFD-9AEE-7AAD030CF540}"/>
              </a:ext>
            </a:extLst>
          </p:cNvPr>
          <p:cNvSpPr/>
          <p:nvPr/>
        </p:nvSpPr>
        <p:spPr>
          <a:xfrm>
            <a:off x="-2819546" y="740438"/>
            <a:ext cx="4367081" cy="4367081"/>
          </a:xfrm>
          <a:prstGeom prst="blockArc">
            <a:avLst>
              <a:gd name="adj1" fmla="val 18900000"/>
              <a:gd name="adj2" fmla="val 2700000"/>
              <a:gd name="adj3" fmla="val 495"/>
            </a:avLst>
          </a:prstGeom>
          <a:ln>
            <a:solidFill>
              <a:srgbClr val="4D79FF"/>
            </a:solidFill>
          </a:ln>
        </p:spPr>
        <p:style>
          <a:lnRef idx="2">
            <a:schemeClr val="accent1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D93D34E-4D29-4952-AAFB-65BB5A29B796}"/>
              </a:ext>
            </a:extLst>
          </p:cNvPr>
          <p:cNvSpPr/>
          <p:nvPr/>
        </p:nvSpPr>
        <p:spPr>
          <a:xfrm>
            <a:off x="1212781" y="1552527"/>
            <a:ext cx="6490870" cy="498638"/>
          </a:xfrm>
          <a:custGeom>
            <a:avLst/>
            <a:gdLst>
              <a:gd name="connsiteX0" fmla="*/ 0 w 6490870"/>
              <a:gd name="connsiteY0" fmla="*/ 0 h 498638"/>
              <a:gd name="connsiteX1" fmla="*/ 6490870 w 6490870"/>
              <a:gd name="connsiteY1" fmla="*/ 0 h 498638"/>
              <a:gd name="connsiteX2" fmla="*/ 6490870 w 6490870"/>
              <a:gd name="connsiteY2" fmla="*/ 498638 h 498638"/>
              <a:gd name="connsiteX3" fmla="*/ 0 w 6490870"/>
              <a:gd name="connsiteY3" fmla="*/ 498638 h 498638"/>
              <a:gd name="connsiteX4" fmla="*/ 0 w 6490870"/>
              <a:gd name="connsiteY4" fmla="*/ 0 h 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0870" h="498638">
                <a:moveTo>
                  <a:pt x="0" y="0"/>
                </a:moveTo>
                <a:lnTo>
                  <a:pt x="6490870" y="0"/>
                </a:lnTo>
                <a:lnTo>
                  <a:pt x="6490870" y="498638"/>
                </a:lnTo>
                <a:lnTo>
                  <a:pt x="0" y="498638"/>
                </a:lnTo>
                <a:lnTo>
                  <a:pt x="0" y="0"/>
                </a:lnTo>
                <a:close/>
              </a:path>
            </a:pathLst>
          </a:custGeom>
          <a:solidFill>
            <a:srgbClr val="5770B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57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kern="1200" dirty="0"/>
              <a:t>Contexte et objectifs du LPI</a:t>
            </a:r>
            <a:endParaRPr lang="fr-FR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B51576D-9228-40B6-AEEF-E56BA2D49490}"/>
              </a:ext>
            </a:extLst>
          </p:cNvPr>
          <p:cNvSpPr/>
          <p:nvPr/>
        </p:nvSpPr>
        <p:spPr>
          <a:xfrm>
            <a:off x="901132" y="1490197"/>
            <a:ext cx="623298" cy="623298"/>
          </a:xfrm>
          <a:prstGeom prst="ellipse">
            <a:avLst/>
          </a:prstGeom>
          <a:ln>
            <a:solidFill>
              <a:srgbClr val="4D79FF"/>
            </a:solidFill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CD85301-ADA1-4940-A1D7-5DC0655E8F9D}"/>
              </a:ext>
            </a:extLst>
          </p:cNvPr>
          <p:cNvSpPr/>
          <p:nvPr/>
        </p:nvSpPr>
        <p:spPr>
          <a:xfrm>
            <a:off x="1498662" y="2300615"/>
            <a:ext cx="6204989" cy="498638"/>
          </a:xfrm>
          <a:custGeom>
            <a:avLst/>
            <a:gdLst>
              <a:gd name="connsiteX0" fmla="*/ 0 w 6204989"/>
              <a:gd name="connsiteY0" fmla="*/ 0 h 498638"/>
              <a:gd name="connsiteX1" fmla="*/ 6204989 w 6204989"/>
              <a:gd name="connsiteY1" fmla="*/ 0 h 498638"/>
              <a:gd name="connsiteX2" fmla="*/ 6204989 w 6204989"/>
              <a:gd name="connsiteY2" fmla="*/ 498638 h 498638"/>
              <a:gd name="connsiteX3" fmla="*/ 0 w 6204989"/>
              <a:gd name="connsiteY3" fmla="*/ 498638 h 498638"/>
              <a:gd name="connsiteX4" fmla="*/ 0 w 6204989"/>
              <a:gd name="connsiteY4" fmla="*/ 0 h 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989" h="498638">
                <a:moveTo>
                  <a:pt x="0" y="0"/>
                </a:moveTo>
                <a:lnTo>
                  <a:pt x="6204989" y="0"/>
                </a:lnTo>
                <a:lnTo>
                  <a:pt x="6204989" y="498638"/>
                </a:lnTo>
                <a:lnTo>
                  <a:pt x="0" y="498638"/>
                </a:lnTo>
                <a:lnTo>
                  <a:pt x="0" y="0"/>
                </a:lnTo>
                <a:close/>
              </a:path>
            </a:pathLst>
          </a:custGeom>
          <a:solidFill>
            <a:srgbClr val="798DC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395794" tIns="45720" rIns="45720" bIns="4572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800" kern="1200">
                <a:latin typeface="Arial" panose="020B0604020202020204" pitchFamily="34" charset="0"/>
                <a:cs typeface="Arial" panose="020B0604020202020204" pitchFamily="34" charset="0"/>
              </a:rPr>
              <a:t>Présentation de l’application et de ses fonctionnalités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6A3C9BF-EDB2-41E5-AD32-3D94E91DB081}"/>
              </a:ext>
            </a:extLst>
          </p:cNvPr>
          <p:cNvSpPr/>
          <p:nvPr/>
        </p:nvSpPr>
        <p:spPr>
          <a:xfrm>
            <a:off x="1187013" y="2238285"/>
            <a:ext cx="623298" cy="623298"/>
          </a:xfrm>
          <a:prstGeom prst="ellipse">
            <a:avLst/>
          </a:prstGeom>
          <a:ln>
            <a:solidFill>
              <a:srgbClr val="4D79FF"/>
            </a:solidFill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D2D3A04-B980-4EDA-B7B2-5A9A742AE944}"/>
              </a:ext>
            </a:extLst>
          </p:cNvPr>
          <p:cNvSpPr/>
          <p:nvPr/>
        </p:nvSpPr>
        <p:spPr>
          <a:xfrm>
            <a:off x="1498662" y="3048702"/>
            <a:ext cx="6204989" cy="498638"/>
          </a:xfrm>
          <a:custGeom>
            <a:avLst/>
            <a:gdLst>
              <a:gd name="connsiteX0" fmla="*/ 0 w 6204989"/>
              <a:gd name="connsiteY0" fmla="*/ 0 h 498638"/>
              <a:gd name="connsiteX1" fmla="*/ 6204989 w 6204989"/>
              <a:gd name="connsiteY1" fmla="*/ 0 h 498638"/>
              <a:gd name="connsiteX2" fmla="*/ 6204989 w 6204989"/>
              <a:gd name="connsiteY2" fmla="*/ 498638 h 498638"/>
              <a:gd name="connsiteX3" fmla="*/ 0 w 6204989"/>
              <a:gd name="connsiteY3" fmla="*/ 498638 h 498638"/>
              <a:gd name="connsiteX4" fmla="*/ 0 w 6204989"/>
              <a:gd name="connsiteY4" fmla="*/ 0 h 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989" h="498638">
                <a:moveTo>
                  <a:pt x="0" y="0"/>
                </a:moveTo>
                <a:lnTo>
                  <a:pt x="6204989" y="0"/>
                </a:lnTo>
                <a:lnTo>
                  <a:pt x="6204989" y="498638"/>
                </a:lnTo>
                <a:lnTo>
                  <a:pt x="0" y="498638"/>
                </a:lnTo>
                <a:lnTo>
                  <a:pt x="0" y="0"/>
                </a:lnTo>
                <a:close/>
              </a:path>
            </a:pathLst>
          </a:custGeom>
          <a:solidFill>
            <a:srgbClr val="9AA9D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395794" tIns="45720" rIns="45720" bIns="4572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Plans et projets disponibles dans l’application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2627B9-3B90-4F2A-BFA5-147D126CEC0E}"/>
              </a:ext>
            </a:extLst>
          </p:cNvPr>
          <p:cNvSpPr/>
          <p:nvPr/>
        </p:nvSpPr>
        <p:spPr>
          <a:xfrm>
            <a:off x="1187013" y="2986373"/>
            <a:ext cx="623298" cy="623298"/>
          </a:xfrm>
          <a:prstGeom prst="ellipse">
            <a:avLst/>
          </a:prstGeom>
          <a:ln>
            <a:solidFill>
              <a:srgbClr val="4D79FF"/>
            </a:solidFill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7C7412A-0D18-41F5-9BF3-E20523A38D90}"/>
              </a:ext>
            </a:extLst>
          </p:cNvPr>
          <p:cNvSpPr/>
          <p:nvPr/>
        </p:nvSpPr>
        <p:spPr>
          <a:xfrm>
            <a:off x="1212781" y="3796790"/>
            <a:ext cx="6490870" cy="498638"/>
          </a:xfrm>
          <a:custGeom>
            <a:avLst/>
            <a:gdLst>
              <a:gd name="connsiteX0" fmla="*/ 0 w 6490870"/>
              <a:gd name="connsiteY0" fmla="*/ 0 h 498638"/>
              <a:gd name="connsiteX1" fmla="*/ 6490870 w 6490870"/>
              <a:gd name="connsiteY1" fmla="*/ 0 h 498638"/>
              <a:gd name="connsiteX2" fmla="*/ 6490870 w 6490870"/>
              <a:gd name="connsiteY2" fmla="*/ 498638 h 498638"/>
              <a:gd name="connsiteX3" fmla="*/ 0 w 6490870"/>
              <a:gd name="connsiteY3" fmla="*/ 498638 h 498638"/>
              <a:gd name="connsiteX4" fmla="*/ 0 w 6490870"/>
              <a:gd name="connsiteY4" fmla="*/ 0 h 49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0870" h="498638">
                <a:moveTo>
                  <a:pt x="0" y="0"/>
                </a:moveTo>
                <a:lnTo>
                  <a:pt x="6490870" y="0"/>
                </a:lnTo>
                <a:lnTo>
                  <a:pt x="6490870" y="498638"/>
                </a:lnTo>
                <a:lnTo>
                  <a:pt x="0" y="498638"/>
                </a:lnTo>
                <a:lnTo>
                  <a:pt x="0" y="0"/>
                </a:lnTo>
                <a:close/>
              </a:path>
            </a:pathLst>
          </a:custGeom>
          <a:solidFill>
            <a:srgbClr val="BCC6E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395794" tIns="45720" rIns="45720" bIns="4572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Supports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déploiement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Technique - Assistance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489F46-FB93-461B-99E2-C39FA6EE8D67}"/>
              </a:ext>
            </a:extLst>
          </p:cNvPr>
          <p:cNvSpPr/>
          <p:nvPr/>
        </p:nvSpPr>
        <p:spPr>
          <a:xfrm>
            <a:off x="901132" y="3734460"/>
            <a:ext cx="623298" cy="623298"/>
          </a:xfrm>
          <a:prstGeom prst="ellipse">
            <a:avLst/>
          </a:prstGeom>
          <a:ln>
            <a:solidFill>
              <a:srgbClr val="4D79FF"/>
            </a:solidFill>
          </a:ln>
        </p:spPr>
        <p:style>
          <a:lnRef idx="2">
            <a:schemeClr val="accent1">
              <a:alpha val="90000"/>
              <a:hueOff val="0"/>
              <a:satOff val="0"/>
              <a:lumOff val="0"/>
              <a:alphaOff val="-4000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BF38DC-4946-4577-A2ED-8E06094D980D}"/>
              </a:ext>
            </a:extLst>
          </p:cNvPr>
          <p:cNvSpPr txBox="1"/>
          <p:nvPr/>
        </p:nvSpPr>
        <p:spPr>
          <a:xfrm>
            <a:off x="992208" y="1571014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D07B9D-6EC6-4B22-B417-2DA317D19B9E}"/>
              </a:ext>
            </a:extLst>
          </p:cNvPr>
          <p:cNvSpPr txBox="1"/>
          <p:nvPr/>
        </p:nvSpPr>
        <p:spPr>
          <a:xfrm>
            <a:off x="1278089" y="231910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7A6DA2-9CCA-4AEC-985B-D63FFFC2E0DC}"/>
              </a:ext>
            </a:extLst>
          </p:cNvPr>
          <p:cNvSpPr txBox="1"/>
          <p:nvPr/>
        </p:nvSpPr>
        <p:spPr>
          <a:xfrm>
            <a:off x="1278089" y="306719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3.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109302-E4EC-4ED5-846D-012FD5BCE67A}"/>
              </a:ext>
            </a:extLst>
          </p:cNvPr>
          <p:cNvSpPr txBox="1"/>
          <p:nvPr/>
        </p:nvSpPr>
        <p:spPr>
          <a:xfrm>
            <a:off x="992208" y="38152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4.</a:t>
            </a:r>
          </a:p>
        </p:txBody>
      </p:sp>
      <p:sp>
        <p:nvSpPr>
          <p:cNvPr id="36" name="Titre 9">
            <a:extLst>
              <a:ext uri="{FF2B5EF4-FFF2-40B4-BE49-F238E27FC236}">
                <a16:creationId xmlns:a16="http://schemas.microsoft.com/office/drawing/2014/main" id="{76E7ACCA-FD1D-4D45-AD19-127BAD5B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943338"/>
            <a:ext cx="8424000" cy="720000"/>
          </a:xfrm>
        </p:spPr>
        <p:txBody>
          <a:bodyPr/>
          <a:lstStyle/>
          <a:p>
            <a:r>
              <a:rPr lang="fr-FR" sz="2000" dirty="0"/>
              <a:t>Sommaire</a:t>
            </a:r>
          </a:p>
        </p:txBody>
      </p:sp>
      <p:sp>
        <p:nvSpPr>
          <p:cNvPr id="38" name="Espace réservé de la date 6">
            <a:extLst>
              <a:ext uri="{FF2B5EF4-FFF2-40B4-BE49-F238E27FC236}">
                <a16:creationId xmlns:a16="http://schemas.microsoft.com/office/drawing/2014/main" id="{1E527ECD-F059-409E-A663-36542F79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</p:spTree>
    <p:extLst>
      <p:ext uri="{BB962C8B-B14F-4D97-AF65-F5344CB8AC3E}">
        <p14:creationId xmlns:p14="http://schemas.microsoft.com/office/powerpoint/2010/main" val="28781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4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73" y="710250"/>
            <a:ext cx="4073250" cy="40732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EA7205-1C7E-1B4F-B141-6B0952E2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place des parents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B34B94-4990-EA4E-9A8E-770CE33B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1900E1-843D-7D4F-8775-FEB732B55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CBF050-4BDD-4A4F-BE31-A1950685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728289C-0702-3C40-BAE4-C32F0B4D0A6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endParaRPr lang="fr-FR" sz="15000" dirty="0"/>
          </a:p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B55648E-D8A9-8541-84E1-7C9B72E4BC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7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sz="2000" dirty="0"/>
              <a:t>Démonstration de l’application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Espace réservé de la date 6">
            <a:extLst>
              <a:ext uri="{FF2B5EF4-FFF2-40B4-BE49-F238E27FC236}">
                <a16:creationId xmlns:a16="http://schemas.microsoft.com/office/drawing/2014/main" id="{436855CF-D263-4836-82C8-98D188BC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845ECB7-9AA3-4DCB-B9E9-222B84F5D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68" y="1220032"/>
            <a:ext cx="7164288" cy="3563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2B7E0883-D8A8-43D7-B8B4-F5C0E4110BFE}"/>
              </a:ext>
            </a:extLst>
          </p:cNvPr>
          <p:cNvSpPr/>
          <p:nvPr/>
        </p:nvSpPr>
        <p:spPr>
          <a:xfrm>
            <a:off x="936068" y="1220032"/>
            <a:ext cx="7164288" cy="3563468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A20985-3FF1-49A6-91AA-315ECD7A898D}"/>
              </a:ext>
            </a:extLst>
          </p:cNvPr>
          <p:cNvSpPr/>
          <p:nvPr/>
        </p:nvSpPr>
        <p:spPr>
          <a:xfrm>
            <a:off x="4157190" y="2640762"/>
            <a:ext cx="722009" cy="722009"/>
          </a:xfrm>
          <a:prstGeom prst="ellipse">
            <a:avLst/>
          </a:prstGeom>
          <a:solidFill>
            <a:schemeClr val="tx1">
              <a:alpha val="84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aphic 5" descr="Internet">
            <a:extLst>
              <a:ext uri="{FF2B5EF4-FFF2-40B4-BE49-F238E27FC236}">
                <a16:creationId xmlns:a16="http://schemas.microsoft.com/office/drawing/2014/main" id="{665FA6A6-6760-4AF1-A112-175D8CDAA83A}"/>
              </a:ext>
            </a:extLst>
          </p:cNvPr>
          <p:cNvGrpSpPr/>
          <p:nvPr/>
        </p:nvGrpSpPr>
        <p:grpSpPr>
          <a:xfrm>
            <a:off x="4225364" y="2708936"/>
            <a:ext cx="585661" cy="585661"/>
            <a:chOff x="4225364" y="2708936"/>
            <a:chExt cx="585661" cy="585661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556CBA-DA11-4CF6-AEA0-7CBDEB4DAB86}"/>
                </a:ext>
              </a:extLst>
            </p:cNvPr>
            <p:cNvSpPr/>
            <p:nvPr/>
          </p:nvSpPr>
          <p:spPr>
            <a:xfrm>
              <a:off x="4310772" y="2830948"/>
              <a:ext cx="414843" cy="280629"/>
            </a:xfrm>
            <a:custGeom>
              <a:avLst/>
              <a:gdLst>
                <a:gd name="connsiteX0" fmla="*/ 378239 w 414843"/>
                <a:gd name="connsiteY0" fmla="*/ 244025 h 280629"/>
                <a:gd name="connsiteX1" fmla="*/ 36604 w 414843"/>
                <a:gd name="connsiteY1" fmla="*/ 244025 h 280629"/>
                <a:gd name="connsiteX2" fmla="*/ 36604 w 414843"/>
                <a:gd name="connsiteY2" fmla="*/ 36604 h 280629"/>
                <a:gd name="connsiteX3" fmla="*/ 378239 w 414843"/>
                <a:gd name="connsiteY3" fmla="*/ 36604 h 280629"/>
                <a:gd name="connsiteX4" fmla="*/ 414843 w 414843"/>
                <a:gd name="connsiteY4" fmla="*/ 24403 h 280629"/>
                <a:gd name="connsiteX5" fmla="*/ 390441 w 414843"/>
                <a:gd name="connsiteY5" fmla="*/ 0 h 280629"/>
                <a:gd name="connsiteX6" fmla="*/ 24403 w 414843"/>
                <a:gd name="connsiteY6" fmla="*/ 0 h 280629"/>
                <a:gd name="connsiteX7" fmla="*/ 0 w 414843"/>
                <a:gd name="connsiteY7" fmla="*/ 24403 h 280629"/>
                <a:gd name="connsiteX8" fmla="*/ 0 w 414843"/>
                <a:gd name="connsiteY8" fmla="*/ 280629 h 280629"/>
                <a:gd name="connsiteX9" fmla="*/ 414843 w 414843"/>
                <a:gd name="connsiteY9" fmla="*/ 280629 h 28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4843" h="280629">
                  <a:moveTo>
                    <a:pt x="378239" y="244025"/>
                  </a:moveTo>
                  <a:lnTo>
                    <a:pt x="36604" y="244025"/>
                  </a:lnTo>
                  <a:lnTo>
                    <a:pt x="36604" y="36604"/>
                  </a:lnTo>
                  <a:lnTo>
                    <a:pt x="378239" y="36604"/>
                  </a:lnTo>
                  <a:close/>
                  <a:moveTo>
                    <a:pt x="414843" y="24403"/>
                  </a:moveTo>
                  <a:cubicBezTo>
                    <a:pt x="414843" y="10926"/>
                    <a:pt x="403918" y="0"/>
                    <a:pt x="390441" y="0"/>
                  </a:cubicBezTo>
                  <a:lnTo>
                    <a:pt x="24403" y="0"/>
                  </a:lnTo>
                  <a:cubicBezTo>
                    <a:pt x="10926" y="0"/>
                    <a:pt x="0" y="10926"/>
                    <a:pt x="0" y="24403"/>
                  </a:cubicBezTo>
                  <a:lnTo>
                    <a:pt x="0" y="280629"/>
                  </a:lnTo>
                  <a:lnTo>
                    <a:pt x="414843" y="280629"/>
                  </a:lnTo>
                  <a:close/>
                </a:path>
              </a:pathLst>
            </a:custGeom>
            <a:solidFill>
              <a:schemeClr val="bg1"/>
            </a:solidFill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9651A2F-DE23-45D1-8399-34FFE24C794A}"/>
                </a:ext>
              </a:extLst>
            </p:cNvPr>
            <p:cNvSpPr/>
            <p:nvPr/>
          </p:nvSpPr>
          <p:spPr>
            <a:xfrm>
              <a:off x="4237565" y="3135980"/>
              <a:ext cx="561258" cy="36603"/>
            </a:xfrm>
            <a:custGeom>
              <a:avLst/>
              <a:gdLst>
                <a:gd name="connsiteX0" fmla="*/ 317233 w 561258"/>
                <a:gd name="connsiteY0" fmla="*/ 0 h 36603"/>
                <a:gd name="connsiteX1" fmla="*/ 317233 w 561258"/>
                <a:gd name="connsiteY1" fmla="*/ 6101 h 36603"/>
                <a:gd name="connsiteX2" fmla="*/ 311890 w 561258"/>
                <a:gd name="connsiteY2" fmla="*/ 12201 h 36603"/>
                <a:gd name="connsiteX3" fmla="*/ 311132 w 561258"/>
                <a:gd name="connsiteY3" fmla="*/ 12201 h 36603"/>
                <a:gd name="connsiteX4" fmla="*/ 250126 w 561258"/>
                <a:gd name="connsiteY4" fmla="*/ 12201 h 36603"/>
                <a:gd name="connsiteX5" fmla="*/ 244025 w 561258"/>
                <a:gd name="connsiteY5" fmla="*/ 6858 h 36603"/>
                <a:gd name="connsiteX6" fmla="*/ 244025 w 561258"/>
                <a:gd name="connsiteY6" fmla="*/ 6101 h 36603"/>
                <a:gd name="connsiteX7" fmla="*/ 244025 w 561258"/>
                <a:gd name="connsiteY7" fmla="*/ 0 h 36603"/>
                <a:gd name="connsiteX8" fmla="*/ 0 w 561258"/>
                <a:gd name="connsiteY8" fmla="*/ 0 h 36603"/>
                <a:gd name="connsiteX9" fmla="*/ 0 w 561258"/>
                <a:gd name="connsiteY9" fmla="*/ 12201 h 36603"/>
                <a:gd name="connsiteX10" fmla="*/ 24403 w 561258"/>
                <a:gd name="connsiteY10" fmla="*/ 36604 h 36603"/>
                <a:gd name="connsiteX11" fmla="*/ 536856 w 561258"/>
                <a:gd name="connsiteY11" fmla="*/ 36604 h 36603"/>
                <a:gd name="connsiteX12" fmla="*/ 561258 w 561258"/>
                <a:gd name="connsiteY12" fmla="*/ 12201 h 36603"/>
                <a:gd name="connsiteX13" fmla="*/ 561258 w 561258"/>
                <a:gd name="connsiteY13" fmla="*/ 0 h 3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258" h="36603">
                  <a:moveTo>
                    <a:pt x="317233" y="0"/>
                  </a:moveTo>
                  <a:lnTo>
                    <a:pt x="317233" y="6101"/>
                  </a:lnTo>
                  <a:cubicBezTo>
                    <a:pt x="317442" y="9261"/>
                    <a:pt x="315050" y="11992"/>
                    <a:pt x="311890" y="12201"/>
                  </a:cubicBezTo>
                  <a:cubicBezTo>
                    <a:pt x="311638" y="12218"/>
                    <a:pt x="311384" y="12218"/>
                    <a:pt x="311132" y="12201"/>
                  </a:cubicBezTo>
                  <a:lnTo>
                    <a:pt x="250126" y="12201"/>
                  </a:lnTo>
                  <a:cubicBezTo>
                    <a:pt x="246966" y="12411"/>
                    <a:pt x="244235" y="10018"/>
                    <a:pt x="244025" y="6858"/>
                  </a:cubicBezTo>
                  <a:cubicBezTo>
                    <a:pt x="244009" y="6606"/>
                    <a:pt x="244009" y="6353"/>
                    <a:pt x="244025" y="6101"/>
                  </a:cubicBezTo>
                  <a:lnTo>
                    <a:pt x="244025" y="0"/>
                  </a:lnTo>
                  <a:lnTo>
                    <a:pt x="0" y="0"/>
                  </a:lnTo>
                  <a:lnTo>
                    <a:pt x="0" y="12201"/>
                  </a:lnTo>
                  <a:cubicBezTo>
                    <a:pt x="0" y="25678"/>
                    <a:pt x="10925" y="36604"/>
                    <a:pt x="24403" y="36604"/>
                  </a:cubicBezTo>
                  <a:lnTo>
                    <a:pt x="536856" y="36604"/>
                  </a:lnTo>
                  <a:cubicBezTo>
                    <a:pt x="550333" y="36604"/>
                    <a:pt x="561258" y="25678"/>
                    <a:pt x="561258" y="12201"/>
                  </a:cubicBezTo>
                  <a:lnTo>
                    <a:pt x="561258" y="0"/>
                  </a:lnTo>
                  <a:close/>
                </a:path>
              </a:pathLst>
            </a:custGeom>
            <a:solidFill>
              <a:schemeClr val="bg1"/>
            </a:solidFill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FC5D8B-8B2D-4276-A45F-FA389DD8E367}"/>
                </a:ext>
              </a:extLst>
            </p:cNvPr>
            <p:cNvSpPr/>
            <p:nvPr/>
          </p:nvSpPr>
          <p:spPr>
            <a:xfrm>
              <a:off x="4432785" y="2885854"/>
              <a:ext cx="170817" cy="170817"/>
            </a:xfrm>
            <a:custGeom>
              <a:avLst/>
              <a:gdLst>
                <a:gd name="connsiteX0" fmla="*/ 85409 w 170817"/>
                <a:gd name="connsiteY0" fmla="*/ 0 h 170817"/>
                <a:gd name="connsiteX1" fmla="*/ 0 w 170817"/>
                <a:gd name="connsiteY1" fmla="*/ 85409 h 170817"/>
                <a:gd name="connsiteX2" fmla="*/ 85409 w 170817"/>
                <a:gd name="connsiteY2" fmla="*/ 170818 h 170817"/>
                <a:gd name="connsiteX3" fmla="*/ 170818 w 170817"/>
                <a:gd name="connsiteY3" fmla="*/ 85409 h 170817"/>
                <a:gd name="connsiteX4" fmla="*/ 85409 w 170817"/>
                <a:gd name="connsiteY4" fmla="*/ 0 h 170817"/>
                <a:gd name="connsiteX5" fmla="*/ 91510 w 170817"/>
                <a:gd name="connsiteY5" fmla="*/ 91510 h 170817"/>
                <a:gd name="connsiteX6" fmla="*/ 119511 w 170817"/>
                <a:gd name="connsiteY6" fmla="*/ 91510 h 170817"/>
                <a:gd name="connsiteX7" fmla="*/ 91510 w 170817"/>
                <a:gd name="connsiteY7" fmla="*/ 147086 h 170817"/>
                <a:gd name="connsiteX8" fmla="*/ 91510 w 170817"/>
                <a:gd name="connsiteY8" fmla="*/ 79308 h 170817"/>
                <a:gd name="connsiteX9" fmla="*/ 91510 w 170817"/>
                <a:gd name="connsiteY9" fmla="*/ 23670 h 170817"/>
                <a:gd name="connsiteX10" fmla="*/ 119511 w 170817"/>
                <a:gd name="connsiteY10" fmla="*/ 79308 h 170817"/>
                <a:gd name="connsiteX11" fmla="*/ 79308 w 170817"/>
                <a:gd name="connsiteY11" fmla="*/ 79308 h 170817"/>
                <a:gd name="connsiteX12" fmla="*/ 52221 w 170817"/>
                <a:gd name="connsiteY12" fmla="*/ 79308 h 170817"/>
                <a:gd name="connsiteX13" fmla="*/ 79308 w 170817"/>
                <a:gd name="connsiteY13" fmla="*/ 24403 h 170817"/>
                <a:gd name="connsiteX14" fmla="*/ 79308 w 170817"/>
                <a:gd name="connsiteY14" fmla="*/ 91510 h 170817"/>
                <a:gd name="connsiteX15" fmla="*/ 79308 w 170817"/>
                <a:gd name="connsiteY15" fmla="*/ 146415 h 170817"/>
                <a:gd name="connsiteX16" fmla="*/ 52221 w 170817"/>
                <a:gd name="connsiteY16" fmla="*/ 91510 h 170817"/>
                <a:gd name="connsiteX17" fmla="*/ 39959 w 170817"/>
                <a:gd name="connsiteY17" fmla="*/ 79308 h 170817"/>
                <a:gd name="connsiteX18" fmla="*/ 13848 w 170817"/>
                <a:gd name="connsiteY18" fmla="*/ 79308 h 170817"/>
                <a:gd name="connsiteX19" fmla="*/ 71621 w 170817"/>
                <a:gd name="connsiteY19" fmla="*/ 14947 h 170817"/>
                <a:gd name="connsiteX20" fmla="*/ 39959 w 170817"/>
                <a:gd name="connsiteY20" fmla="*/ 79308 h 170817"/>
                <a:gd name="connsiteX21" fmla="*/ 39959 w 170817"/>
                <a:gd name="connsiteY21" fmla="*/ 91510 h 170817"/>
                <a:gd name="connsiteX22" fmla="*/ 71743 w 170817"/>
                <a:gd name="connsiteY22" fmla="*/ 155932 h 170817"/>
                <a:gd name="connsiteX23" fmla="*/ 13848 w 170817"/>
                <a:gd name="connsiteY23" fmla="*/ 91510 h 170817"/>
                <a:gd name="connsiteX24" fmla="*/ 131774 w 170817"/>
                <a:gd name="connsiteY24" fmla="*/ 91510 h 170817"/>
                <a:gd name="connsiteX25" fmla="*/ 156969 w 170817"/>
                <a:gd name="connsiteY25" fmla="*/ 91510 h 170817"/>
                <a:gd name="connsiteX26" fmla="*/ 100172 w 170817"/>
                <a:gd name="connsiteY26" fmla="*/ 155688 h 170817"/>
                <a:gd name="connsiteX27" fmla="*/ 131774 w 170817"/>
                <a:gd name="connsiteY27" fmla="*/ 91510 h 170817"/>
                <a:gd name="connsiteX28" fmla="*/ 131774 w 170817"/>
                <a:gd name="connsiteY28" fmla="*/ 79308 h 170817"/>
                <a:gd name="connsiteX29" fmla="*/ 100355 w 170817"/>
                <a:gd name="connsiteY29" fmla="*/ 15191 h 170817"/>
                <a:gd name="connsiteX30" fmla="*/ 156969 w 170817"/>
                <a:gd name="connsiteY30" fmla="*/ 79308 h 17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0817" h="170817">
                  <a:moveTo>
                    <a:pt x="85409" y="0"/>
                  </a:moveTo>
                  <a:cubicBezTo>
                    <a:pt x="38239" y="0"/>
                    <a:pt x="0" y="38239"/>
                    <a:pt x="0" y="85409"/>
                  </a:cubicBezTo>
                  <a:cubicBezTo>
                    <a:pt x="0" y="132579"/>
                    <a:pt x="38239" y="170818"/>
                    <a:pt x="85409" y="170818"/>
                  </a:cubicBezTo>
                  <a:cubicBezTo>
                    <a:pt x="132579" y="170818"/>
                    <a:pt x="170818" y="132579"/>
                    <a:pt x="170818" y="85409"/>
                  </a:cubicBezTo>
                  <a:cubicBezTo>
                    <a:pt x="170818" y="38239"/>
                    <a:pt x="132579" y="0"/>
                    <a:pt x="85409" y="0"/>
                  </a:cubicBezTo>
                  <a:close/>
                  <a:moveTo>
                    <a:pt x="91510" y="91510"/>
                  </a:moveTo>
                  <a:lnTo>
                    <a:pt x="119511" y="91510"/>
                  </a:lnTo>
                  <a:cubicBezTo>
                    <a:pt x="116323" y="112541"/>
                    <a:pt x="106514" y="132009"/>
                    <a:pt x="91510" y="147086"/>
                  </a:cubicBezTo>
                  <a:close/>
                  <a:moveTo>
                    <a:pt x="91510" y="79308"/>
                  </a:moveTo>
                  <a:lnTo>
                    <a:pt x="91510" y="23670"/>
                  </a:lnTo>
                  <a:cubicBezTo>
                    <a:pt x="106529" y="38762"/>
                    <a:pt x="116339" y="58254"/>
                    <a:pt x="119511" y="79308"/>
                  </a:cubicBezTo>
                  <a:close/>
                  <a:moveTo>
                    <a:pt x="79308" y="79308"/>
                  </a:moveTo>
                  <a:lnTo>
                    <a:pt x="52221" y="79308"/>
                  </a:lnTo>
                  <a:cubicBezTo>
                    <a:pt x="55255" y="58614"/>
                    <a:pt x="64733" y="39403"/>
                    <a:pt x="79308" y="24403"/>
                  </a:cubicBezTo>
                  <a:close/>
                  <a:moveTo>
                    <a:pt x="79308" y="91510"/>
                  </a:moveTo>
                  <a:lnTo>
                    <a:pt x="79308" y="146415"/>
                  </a:lnTo>
                  <a:cubicBezTo>
                    <a:pt x="64761" y="131395"/>
                    <a:pt x="55287" y="112194"/>
                    <a:pt x="52221" y="91510"/>
                  </a:cubicBezTo>
                  <a:close/>
                  <a:moveTo>
                    <a:pt x="39959" y="79308"/>
                  </a:moveTo>
                  <a:lnTo>
                    <a:pt x="13848" y="79308"/>
                  </a:lnTo>
                  <a:cubicBezTo>
                    <a:pt x="16557" y="47353"/>
                    <a:pt x="40143" y="21077"/>
                    <a:pt x="71621" y="14947"/>
                  </a:cubicBezTo>
                  <a:cubicBezTo>
                    <a:pt x="54230" y="32301"/>
                    <a:pt x="43093" y="54939"/>
                    <a:pt x="39959" y="79308"/>
                  </a:cubicBezTo>
                  <a:close/>
                  <a:moveTo>
                    <a:pt x="39959" y="91510"/>
                  </a:moveTo>
                  <a:cubicBezTo>
                    <a:pt x="43095" y="115921"/>
                    <a:pt x="54280" y="138590"/>
                    <a:pt x="71743" y="155932"/>
                  </a:cubicBezTo>
                  <a:cubicBezTo>
                    <a:pt x="40218" y="149806"/>
                    <a:pt x="16585" y="123507"/>
                    <a:pt x="13848" y="91510"/>
                  </a:cubicBezTo>
                  <a:close/>
                  <a:moveTo>
                    <a:pt x="131774" y="91510"/>
                  </a:moveTo>
                  <a:lnTo>
                    <a:pt x="156969" y="91510"/>
                  </a:lnTo>
                  <a:cubicBezTo>
                    <a:pt x="154298" y="123102"/>
                    <a:pt x="131206" y="149195"/>
                    <a:pt x="100172" y="155688"/>
                  </a:cubicBezTo>
                  <a:cubicBezTo>
                    <a:pt x="117555" y="138409"/>
                    <a:pt x="128676" y="115823"/>
                    <a:pt x="131774" y="91510"/>
                  </a:cubicBezTo>
                  <a:close/>
                  <a:moveTo>
                    <a:pt x="131774" y="79308"/>
                  </a:moveTo>
                  <a:cubicBezTo>
                    <a:pt x="128651" y="55058"/>
                    <a:pt x="117606" y="32518"/>
                    <a:pt x="100355" y="15191"/>
                  </a:cubicBezTo>
                  <a:cubicBezTo>
                    <a:pt x="131297" y="21748"/>
                    <a:pt x="154294" y="47793"/>
                    <a:pt x="156969" y="79308"/>
                  </a:cubicBezTo>
                  <a:close/>
                </a:path>
              </a:pathLst>
            </a:custGeom>
            <a:solidFill>
              <a:schemeClr val="bg1"/>
            </a:solidFill>
            <a:ln w="6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3761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/>
              <a:t>Supports de déploiement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1" name="Freeform 162">
            <a:extLst>
              <a:ext uri="{FF2B5EF4-FFF2-40B4-BE49-F238E27FC236}">
                <a16:creationId xmlns:a16="http://schemas.microsoft.com/office/drawing/2014/main" id="{4723AA65-228C-44CC-A175-51DBF9A0B2FA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1789091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120E8-9165-46F9-B046-35994C3226F6}"/>
              </a:ext>
            </a:extLst>
          </p:cNvPr>
          <p:cNvSpPr/>
          <p:nvPr/>
        </p:nvSpPr>
        <p:spPr>
          <a:xfrm>
            <a:off x="701635" y="1764000"/>
            <a:ext cx="7488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400" dirty="0"/>
              <a:t>Des guides et des </a:t>
            </a:r>
            <a:r>
              <a:rPr lang="fr-FR" sz="1400" dirty="0" err="1"/>
              <a:t>quickstart</a:t>
            </a:r>
            <a:endParaRPr lang="fr-FR" sz="1400" dirty="0"/>
          </a:p>
        </p:txBody>
      </p:sp>
      <p:sp>
        <p:nvSpPr>
          <p:cNvPr id="13" name="Freeform 162">
            <a:extLst>
              <a:ext uri="{FF2B5EF4-FFF2-40B4-BE49-F238E27FC236}">
                <a16:creationId xmlns:a16="http://schemas.microsoft.com/office/drawing/2014/main" id="{67268220-2B79-4012-8C1C-A57CDA2EB1F8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2454706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DAD219-707F-48DA-BF27-2C6D6ABD3A73}"/>
              </a:ext>
            </a:extLst>
          </p:cNvPr>
          <p:cNvSpPr/>
          <p:nvPr/>
        </p:nvSpPr>
        <p:spPr>
          <a:xfrm>
            <a:off x="710762" y="2465187"/>
            <a:ext cx="7488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400" dirty="0"/>
              <a:t>Un espace magistère</a:t>
            </a:r>
          </a:p>
        </p:txBody>
      </p:sp>
      <p:sp>
        <p:nvSpPr>
          <p:cNvPr id="14" name="Freeform 162">
            <a:extLst>
              <a:ext uri="{FF2B5EF4-FFF2-40B4-BE49-F238E27FC236}">
                <a16:creationId xmlns:a16="http://schemas.microsoft.com/office/drawing/2014/main" id="{17252D87-A18C-4729-82FD-E25A5C1E966E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3182111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05E8A-C455-43EC-B4EB-E74F6AD0AA18}"/>
              </a:ext>
            </a:extLst>
          </p:cNvPr>
          <p:cNvSpPr/>
          <p:nvPr/>
        </p:nvSpPr>
        <p:spPr>
          <a:xfrm>
            <a:off x="710762" y="3182111"/>
            <a:ext cx="7488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400" dirty="0"/>
              <a:t>Un espace </a:t>
            </a:r>
            <a:r>
              <a:rPr lang="fr-FR" sz="1400" dirty="0" err="1"/>
              <a:t>eduscol</a:t>
            </a:r>
            <a:r>
              <a:rPr lang="fr-FR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3362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13" grpId="0" animBg="1"/>
      <p:bldP spid="15" grpId="0"/>
      <p:bldP spid="14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/>
              <a:t>Technique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29/09/2021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" name="Freeform 162">
            <a:extLst>
              <a:ext uri="{FF2B5EF4-FFF2-40B4-BE49-F238E27FC236}">
                <a16:creationId xmlns:a16="http://schemas.microsoft.com/office/drawing/2014/main" id="{4723AA65-228C-44CC-A175-51DBF9A0B2FA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1751306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120E8-9165-46F9-B046-35994C3226F6}"/>
              </a:ext>
            </a:extLst>
          </p:cNvPr>
          <p:cNvSpPr/>
          <p:nvPr/>
        </p:nvSpPr>
        <p:spPr>
          <a:xfrm>
            <a:off x="701635" y="1764000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Base nationale SQL Server et langage JAVA (développement et hébergement externalisés)</a:t>
            </a:r>
          </a:p>
        </p:txBody>
      </p:sp>
      <p:sp>
        <p:nvSpPr>
          <p:cNvPr id="13" name="Freeform 162">
            <a:extLst>
              <a:ext uri="{FF2B5EF4-FFF2-40B4-BE49-F238E27FC236}">
                <a16:creationId xmlns:a16="http://schemas.microsoft.com/office/drawing/2014/main" id="{67268220-2B79-4012-8C1C-A57CDA2EB1F8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2175097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DAD219-707F-48DA-BF27-2C6D6ABD3A73}"/>
              </a:ext>
            </a:extLst>
          </p:cNvPr>
          <p:cNvSpPr/>
          <p:nvPr/>
        </p:nvSpPr>
        <p:spPr>
          <a:xfrm>
            <a:off x="710762" y="2185578"/>
            <a:ext cx="7488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Echanges avec BEE et ONDE : OMOGEN API - </a:t>
            </a:r>
            <a:r>
              <a:rPr lang="fr-FR" sz="1200" dirty="0">
                <a:hlinkClick r:id="rId3"/>
              </a:rPr>
              <a:t>API ONDE (1.0)</a:t>
            </a:r>
            <a:r>
              <a:rPr lang="fr-FR" sz="1200" dirty="0"/>
              <a:t> et </a:t>
            </a:r>
            <a:r>
              <a:rPr lang="fr-FR" sz="1200" dirty="0">
                <a:hlinkClick r:id="rId4"/>
              </a:rPr>
              <a:t>API SIECLE BEE (21.2.0)</a:t>
            </a:r>
            <a:r>
              <a:rPr lang="fr-FR" sz="1200" dirty="0"/>
              <a:t> </a:t>
            </a:r>
          </a:p>
          <a:p>
            <a:pPr algn="just" fontAlgn="base"/>
            <a:r>
              <a:rPr lang="fr-FR" sz="1200" dirty="0"/>
              <a:t>Livraison par ONDE de la dernière version 21.4.1 le 28/09/2021(API ONDE) à installer pour vendredi 01/10/2021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sz="1000" dirty="0"/>
              <a:t>Ajouter les autorisations pour les vlan </a:t>
            </a:r>
            <a:r>
              <a:rPr lang="fr-FR" sz="1000" b="1" dirty="0"/>
              <a:t>172.29.62.0/28</a:t>
            </a:r>
            <a:r>
              <a:rPr lang="fr-FR" sz="1000" dirty="0"/>
              <a:t> </a:t>
            </a:r>
            <a:r>
              <a:rPr lang="fr-FR" sz="1000" b="1" dirty="0"/>
              <a:t>et 172.29.64.152/29 </a:t>
            </a:r>
            <a:r>
              <a:rPr lang="fr-FR" sz="1000" dirty="0"/>
              <a:t>sur la location Apache "</a:t>
            </a:r>
            <a:r>
              <a:rPr lang="fr-FR" sz="1000" dirty="0" err="1"/>
              <a:t>sconetechange</a:t>
            </a:r>
            <a:r>
              <a:rPr lang="fr-FR" sz="1000" dirty="0"/>
              <a:t>" exposée sur la vip webservices.in.ac-academie.fr (rappelé dans la doc technique de la version 21.3.2.0)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r-FR" sz="1000" dirty="0"/>
              <a:t>Ajouter les autorisations </a:t>
            </a:r>
            <a:r>
              <a:rPr lang="fr-FR" sz="1000"/>
              <a:t>pour les </a:t>
            </a:r>
            <a:r>
              <a:rPr lang="fr-FR" sz="1000" dirty="0"/>
              <a:t>vlan </a:t>
            </a:r>
            <a:r>
              <a:rPr lang="fr-FR" sz="1000" b="1" dirty="0"/>
              <a:t>172.29.62.0/28 et 172.29.64.152/29 </a:t>
            </a:r>
            <a:r>
              <a:rPr lang="fr-FR" sz="1000" dirty="0"/>
              <a:t>sur la location Apache "be1d-rest" exposée sur la vip webservices.in.ac-academie.fr (demandé lors de la construction du référentiel Apache</a:t>
            </a:r>
          </a:p>
          <a:p>
            <a:r>
              <a:rPr lang="fr-FR" sz="1000" dirty="0"/>
              <a:t>Vérifier que les deux API sont bien configurés dans OMOGEN-API avec votre ADSI échanges =&gt; vérifier que l'url d'appel est la bonne (</a:t>
            </a:r>
            <a:r>
              <a:rPr lang="fr-FR" sz="1000" dirty="0" err="1"/>
              <a:t>endpoint</a:t>
            </a:r>
            <a:r>
              <a:rPr lang="fr-FR" sz="1000" dirty="0"/>
              <a:t>) et que les API répondent bien (</a:t>
            </a:r>
            <a:r>
              <a:rPr lang="fr-FR" sz="1000" dirty="0" err="1"/>
              <a:t>heal</a:t>
            </a:r>
            <a:r>
              <a:rPr lang="fr-FR" sz="1000" dirty="0"/>
              <a:t> check)</a:t>
            </a:r>
            <a:endParaRPr lang="fr-FR" sz="1400" dirty="0"/>
          </a:p>
        </p:txBody>
      </p:sp>
      <p:sp>
        <p:nvSpPr>
          <p:cNvPr id="14" name="Freeform 162">
            <a:extLst>
              <a:ext uri="{FF2B5EF4-FFF2-40B4-BE49-F238E27FC236}">
                <a16:creationId xmlns:a16="http://schemas.microsoft.com/office/drawing/2014/main" id="{17252D87-A18C-4729-82FD-E25A5C1E966E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3854684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A05E8A-C455-43EC-B4EB-E74F6AD0AA18}"/>
              </a:ext>
            </a:extLst>
          </p:cNvPr>
          <p:cNvSpPr/>
          <p:nvPr/>
        </p:nvSpPr>
        <p:spPr>
          <a:xfrm>
            <a:off x="710762" y="3854684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Double authentification </a:t>
            </a:r>
            <a:r>
              <a:rPr lang="fr-FR" sz="1200" dirty="0" err="1"/>
              <a:t>Arena</a:t>
            </a:r>
            <a:r>
              <a:rPr lang="fr-FR" sz="1200" dirty="0"/>
              <a:t> et clé OTP</a:t>
            </a:r>
          </a:p>
        </p:txBody>
      </p:sp>
    </p:spTree>
    <p:extLst>
      <p:ext uri="{BB962C8B-B14F-4D97-AF65-F5344CB8AC3E}">
        <p14:creationId xmlns:p14="http://schemas.microsoft.com/office/powerpoint/2010/main" val="163415746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59999" y="900000"/>
            <a:ext cx="8424000" cy="491414"/>
          </a:xfrm>
        </p:spPr>
        <p:txBody>
          <a:bodyPr/>
          <a:lstStyle/>
          <a:p>
            <a:pPr algn="ctr"/>
            <a:r>
              <a:rPr lang="fr-FR" sz="2000" dirty="0"/>
              <a:t>Assistance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29/09/2021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Freeform 162">
            <a:extLst>
              <a:ext uri="{FF2B5EF4-FFF2-40B4-BE49-F238E27FC236}">
                <a16:creationId xmlns:a16="http://schemas.microsoft.com/office/drawing/2014/main" id="{4723AA65-228C-44CC-A175-51DBF9A0B2FA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1501925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9120E8-9165-46F9-B046-35994C3226F6}"/>
              </a:ext>
            </a:extLst>
          </p:cNvPr>
          <p:cNvSpPr/>
          <p:nvPr/>
        </p:nvSpPr>
        <p:spPr>
          <a:xfrm>
            <a:off x="701635" y="1514619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Pas d’installation en académie</a:t>
            </a:r>
          </a:p>
        </p:txBody>
      </p:sp>
      <p:sp>
        <p:nvSpPr>
          <p:cNvPr id="13" name="Freeform 162">
            <a:extLst>
              <a:ext uri="{FF2B5EF4-FFF2-40B4-BE49-F238E27FC236}">
                <a16:creationId xmlns:a16="http://schemas.microsoft.com/office/drawing/2014/main" id="{67268220-2B79-4012-8C1C-A57CDA2EB1F8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2968582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7" name="Freeform 162">
            <a:extLst>
              <a:ext uri="{FF2B5EF4-FFF2-40B4-BE49-F238E27FC236}">
                <a16:creationId xmlns:a16="http://schemas.microsoft.com/office/drawing/2014/main" id="{17252D87-A18C-4729-82FD-E25A5C1E966E}"/>
              </a:ext>
            </a:extLst>
          </p:cNvPr>
          <p:cNvSpPr>
            <a:spLocks noEditPoints="1"/>
          </p:cNvSpPr>
          <p:nvPr/>
        </p:nvSpPr>
        <p:spPr bwMode="auto">
          <a:xfrm>
            <a:off x="468910" y="2238746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A05E8A-C455-43EC-B4EB-E74F6AD0AA18}"/>
              </a:ext>
            </a:extLst>
          </p:cNvPr>
          <p:cNvSpPr/>
          <p:nvPr/>
        </p:nvSpPr>
        <p:spPr>
          <a:xfrm>
            <a:off x="712022" y="2246303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Installation de la politique d’habilitation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5" y="3367093"/>
            <a:ext cx="8634133" cy="12447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A05E8A-C455-43EC-B4EB-E74F6AD0AA18}"/>
              </a:ext>
            </a:extLst>
          </p:cNvPr>
          <p:cNvSpPr/>
          <p:nvPr/>
        </p:nvSpPr>
        <p:spPr>
          <a:xfrm>
            <a:off x="701635" y="2987140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Besoin en assistance LPI</a:t>
            </a:r>
          </a:p>
        </p:txBody>
      </p:sp>
      <p:sp>
        <p:nvSpPr>
          <p:cNvPr id="22" name="Freeform 162">
            <a:extLst>
              <a:ext uri="{FF2B5EF4-FFF2-40B4-BE49-F238E27FC236}">
                <a16:creationId xmlns:a16="http://schemas.microsoft.com/office/drawing/2014/main" id="{4723AA65-228C-44CC-A175-51DBF9A0B2FA}"/>
              </a:ext>
            </a:extLst>
          </p:cNvPr>
          <p:cNvSpPr>
            <a:spLocks noEditPoints="1"/>
          </p:cNvSpPr>
          <p:nvPr/>
        </p:nvSpPr>
        <p:spPr bwMode="auto">
          <a:xfrm>
            <a:off x="461353" y="1858364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9120E8-9165-46F9-B046-35994C3226F6}"/>
              </a:ext>
            </a:extLst>
          </p:cNvPr>
          <p:cNvSpPr/>
          <p:nvPr/>
        </p:nvSpPr>
        <p:spPr>
          <a:xfrm>
            <a:off x="695338" y="1871058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Pas de formation des enseignants, chef d’établissements et directeur d’école</a:t>
            </a:r>
          </a:p>
        </p:txBody>
      </p:sp>
      <p:sp>
        <p:nvSpPr>
          <p:cNvPr id="24" name="Freeform 162">
            <a:extLst>
              <a:ext uri="{FF2B5EF4-FFF2-40B4-BE49-F238E27FC236}">
                <a16:creationId xmlns:a16="http://schemas.microsoft.com/office/drawing/2014/main" id="{4723AA65-228C-44CC-A175-51DBF9A0B2FA}"/>
              </a:ext>
            </a:extLst>
          </p:cNvPr>
          <p:cNvSpPr>
            <a:spLocks noEditPoints="1"/>
          </p:cNvSpPr>
          <p:nvPr/>
        </p:nvSpPr>
        <p:spPr bwMode="auto">
          <a:xfrm>
            <a:off x="467650" y="2597690"/>
            <a:ext cx="288000" cy="288000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90 w 160"/>
              <a:gd name="T11" fmla="*/ 122 h 160"/>
              <a:gd name="T12" fmla="*/ 87 w 160"/>
              <a:gd name="T13" fmla="*/ 131 h 160"/>
              <a:gd name="T14" fmla="*/ 80 w 160"/>
              <a:gd name="T15" fmla="*/ 134 h 160"/>
              <a:gd name="T16" fmla="*/ 73 w 160"/>
              <a:gd name="T17" fmla="*/ 131 h 160"/>
              <a:gd name="T18" fmla="*/ 70 w 160"/>
              <a:gd name="T19" fmla="*/ 122 h 160"/>
              <a:gd name="T20" fmla="*/ 70 w 160"/>
              <a:gd name="T21" fmla="*/ 67 h 160"/>
              <a:gd name="T22" fmla="*/ 73 w 160"/>
              <a:gd name="T23" fmla="*/ 59 h 160"/>
              <a:gd name="T24" fmla="*/ 80 w 160"/>
              <a:gd name="T25" fmla="*/ 56 h 160"/>
              <a:gd name="T26" fmla="*/ 87 w 160"/>
              <a:gd name="T27" fmla="*/ 59 h 160"/>
              <a:gd name="T28" fmla="*/ 90 w 160"/>
              <a:gd name="T29" fmla="*/ 67 h 160"/>
              <a:gd name="T30" fmla="*/ 90 w 160"/>
              <a:gd name="T31" fmla="*/ 122 h 160"/>
              <a:gd name="T32" fmla="*/ 87 w 160"/>
              <a:gd name="T33" fmla="*/ 44 h 160"/>
              <a:gd name="T34" fmla="*/ 80 w 160"/>
              <a:gd name="T35" fmla="*/ 47 h 160"/>
              <a:gd name="T36" fmla="*/ 73 w 160"/>
              <a:gd name="T37" fmla="*/ 44 h 160"/>
              <a:gd name="T38" fmla="*/ 70 w 160"/>
              <a:gd name="T39" fmla="*/ 38 h 160"/>
              <a:gd name="T40" fmla="*/ 73 w 160"/>
              <a:gd name="T41" fmla="*/ 31 h 160"/>
              <a:gd name="T42" fmla="*/ 80 w 160"/>
              <a:gd name="T43" fmla="*/ 28 h 160"/>
              <a:gd name="T44" fmla="*/ 87 w 160"/>
              <a:gd name="T45" fmla="*/ 31 h 160"/>
              <a:gd name="T46" fmla="*/ 90 w 160"/>
              <a:gd name="T47" fmla="*/ 38 h 160"/>
              <a:gd name="T48" fmla="*/ 87 w 160"/>
              <a:gd name="T49" fmla="*/ 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90" y="122"/>
                </a:moveTo>
                <a:cubicBezTo>
                  <a:pt x="90" y="126"/>
                  <a:pt x="89" y="129"/>
                  <a:pt x="87" y="131"/>
                </a:cubicBezTo>
                <a:cubicBezTo>
                  <a:pt x="85" y="133"/>
                  <a:pt x="83" y="134"/>
                  <a:pt x="80" y="134"/>
                </a:cubicBezTo>
                <a:cubicBezTo>
                  <a:pt x="77" y="134"/>
                  <a:pt x="75" y="133"/>
                  <a:pt x="73" y="131"/>
                </a:cubicBezTo>
                <a:cubicBezTo>
                  <a:pt x="71" y="129"/>
                  <a:pt x="70" y="126"/>
                  <a:pt x="70" y="122"/>
                </a:cubicBezTo>
                <a:cubicBezTo>
                  <a:pt x="70" y="67"/>
                  <a:pt x="70" y="67"/>
                  <a:pt x="70" y="67"/>
                </a:cubicBezTo>
                <a:cubicBezTo>
                  <a:pt x="70" y="64"/>
                  <a:pt x="71" y="61"/>
                  <a:pt x="73" y="59"/>
                </a:cubicBezTo>
                <a:cubicBezTo>
                  <a:pt x="75" y="57"/>
                  <a:pt x="77" y="56"/>
                  <a:pt x="80" y="56"/>
                </a:cubicBezTo>
                <a:cubicBezTo>
                  <a:pt x="83" y="56"/>
                  <a:pt x="85" y="57"/>
                  <a:pt x="87" y="59"/>
                </a:cubicBezTo>
                <a:cubicBezTo>
                  <a:pt x="89" y="61"/>
                  <a:pt x="90" y="63"/>
                  <a:pt x="90" y="67"/>
                </a:cubicBezTo>
                <a:lnTo>
                  <a:pt x="90" y="122"/>
                </a:lnTo>
                <a:close/>
                <a:moveTo>
                  <a:pt x="87" y="44"/>
                </a:moveTo>
                <a:cubicBezTo>
                  <a:pt x="85" y="46"/>
                  <a:pt x="83" y="47"/>
                  <a:pt x="80" y="47"/>
                </a:cubicBezTo>
                <a:cubicBezTo>
                  <a:pt x="77" y="47"/>
                  <a:pt x="75" y="46"/>
                  <a:pt x="73" y="44"/>
                </a:cubicBezTo>
                <a:cubicBezTo>
                  <a:pt x="71" y="43"/>
                  <a:pt x="70" y="41"/>
                  <a:pt x="70" y="38"/>
                </a:cubicBezTo>
                <a:cubicBezTo>
                  <a:pt x="70" y="35"/>
                  <a:pt x="71" y="33"/>
                  <a:pt x="73" y="31"/>
                </a:cubicBezTo>
                <a:cubicBezTo>
                  <a:pt x="75" y="29"/>
                  <a:pt x="77" y="28"/>
                  <a:pt x="80" y="28"/>
                </a:cubicBezTo>
                <a:cubicBezTo>
                  <a:pt x="83" y="28"/>
                  <a:pt x="85" y="29"/>
                  <a:pt x="87" y="31"/>
                </a:cubicBezTo>
                <a:cubicBezTo>
                  <a:pt x="89" y="32"/>
                  <a:pt x="90" y="34"/>
                  <a:pt x="90" y="38"/>
                </a:cubicBezTo>
                <a:cubicBezTo>
                  <a:pt x="90" y="40"/>
                  <a:pt x="89" y="43"/>
                  <a:pt x="87" y="44"/>
                </a:cubicBezTo>
                <a:close/>
              </a:path>
            </a:pathLst>
          </a:custGeom>
          <a:solidFill>
            <a:srgbClr val="5770BE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9120E8-9165-46F9-B046-35994C3226F6}"/>
              </a:ext>
            </a:extLst>
          </p:cNvPr>
          <p:cNvSpPr/>
          <p:nvPr/>
        </p:nvSpPr>
        <p:spPr>
          <a:xfrm>
            <a:off x="701635" y="2610384"/>
            <a:ext cx="74882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fr-FR" sz="1200" dirty="0"/>
              <a:t>Deux points d’entrée page EDUSCOL : DGESCO et assistance académique </a:t>
            </a:r>
          </a:p>
        </p:txBody>
      </p:sp>
    </p:spTree>
    <p:extLst>
      <p:ext uri="{BB962C8B-B14F-4D97-AF65-F5344CB8AC3E}">
        <p14:creationId xmlns:p14="http://schemas.microsoft.com/office/powerpoint/2010/main" val="4120994862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6671439-CAC9-4FD1-858C-C4A7A16879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80978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6671439-CAC9-4FD1-858C-C4A7A1687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5DFA95-0739-4069-A6C0-14E09094B08B}"/>
              </a:ext>
            </a:extLst>
          </p:cNvPr>
          <p:cNvGrpSpPr/>
          <p:nvPr/>
        </p:nvGrpSpPr>
        <p:grpSpPr>
          <a:xfrm>
            <a:off x="359999" y="1276350"/>
            <a:ext cx="8424000" cy="3507150"/>
            <a:chOff x="359999" y="1276350"/>
            <a:chExt cx="8424000" cy="3507150"/>
          </a:xfrm>
        </p:grpSpPr>
        <p:pic>
          <p:nvPicPr>
            <p:cNvPr id="13314" name="Picture 2" descr="pile of color pencils">
              <a:extLst>
                <a:ext uri="{FF2B5EF4-FFF2-40B4-BE49-F238E27FC236}">
                  <a16:creationId xmlns:a16="http://schemas.microsoft.com/office/drawing/2014/main" id="{C07CE8CC-43EB-44DC-910F-EA4891406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99" y="1276350"/>
              <a:ext cx="8424000" cy="350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0D0157-2E84-4B4A-B2B1-300875C05B4D}"/>
                </a:ext>
              </a:extLst>
            </p:cNvPr>
            <p:cNvSpPr/>
            <p:nvPr/>
          </p:nvSpPr>
          <p:spPr>
            <a:xfrm>
              <a:off x="359999" y="1276350"/>
              <a:ext cx="2970439" cy="3507150"/>
            </a:xfrm>
            <a:prstGeom prst="rect">
              <a:avLst/>
            </a:prstGeom>
            <a:solidFill>
              <a:srgbClr val="E7E9E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A588477-3FB9-4DDC-90A6-881DA6F84460}"/>
              </a:ext>
            </a:extLst>
          </p:cNvPr>
          <p:cNvSpPr txBox="1"/>
          <p:nvPr/>
        </p:nvSpPr>
        <p:spPr>
          <a:xfrm>
            <a:off x="4124824" y="2171127"/>
            <a:ext cx="2970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>
                <a:solidFill>
                  <a:srgbClr val="5770BE"/>
                </a:solidFill>
              </a:rPr>
              <a:t>Merci 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5F9F52-2BDC-4479-9C0C-77DA77CCD127}"/>
              </a:ext>
            </a:extLst>
          </p:cNvPr>
          <p:cNvSpPr txBox="1"/>
          <p:nvPr/>
        </p:nvSpPr>
        <p:spPr>
          <a:xfrm>
            <a:off x="4141211" y="3494773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5770BE"/>
                </a:solidFill>
              </a:rPr>
              <a:t>Avez-vous des questions</a:t>
            </a:r>
          </a:p>
        </p:txBody>
      </p:sp>
      <p:pic>
        <p:nvPicPr>
          <p:cNvPr id="13320" name="Picture 8" descr="Microphone Icon 4024062">
            <a:extLst>
              <a:ext uri="{FF2B5EF4-FFF2-40B4-BE49-F238E27FC236}">
                <a16:creationId xmlns:a16="http://schemas.microsoft.com/office/drawing/2014/main" id="{4CA05EB9-EFC1-4576-8591-F0EEFA8B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96" y="4002636"/>
            <a:ext cx="519494" cy="51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EE77074-674B-45CD-881F-C6573E79A9D1}"/>
              </a:ext>
            </a:extLst>
          </p:cNvPr>
          <p:cNvSpPr txBox="1"/>
          <p:nvPr/>
        </p:nvSpPr>
        <p:spPr>
          <a:xfrm>
            <a:off x="6767754" y="34947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5770BE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0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6671439-CAC9-4FD1-858C-C4A7A16879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think-cell Slide" r:id="rId5" imgW="442" imgH="442" progId="TCLayout.ActiveDocument.1">
                  <p:embed/>
                </p:oleObj>
              </mc:Choice>
              <mc:Fallback>
                <p:oleObj name="think-cell Slide" r:id="rId5" imgW="442" imgH="442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6671439-CAC9-4FD1-858C-C4A7A16879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5DFA95-0739-4069-A6C0-14E09094B08B}"/>
              </a:ext>
            </a:extLst>
          </p:cNvPr>
          <p:cNvGrpSpPr/>
          <p:nvPr/>
        </p:nvGrpSpPr>
        <p:grpSpPr>
          <a:xfrm>
            <a:off x="359999" y="1276350"/>
            <a:ext cx="8424000" cy="3507150"/>
            <a:chOff x="359999" y="1276350"/>
            <a:chExt cx="8424000" cy="3507150"/>
          </a:xfrm>
        </p:grpSpPr>
        <p:pic>
          <p:nvPicPr>
            <p:cNvPr id="13314" name="Picture 2" descr="pile of color pencils">
              <a:extLst>
                <a:ext uri="{FF2B5EF4-FFF2-40B4-BE49-F238E27FC236}">
                  <a16:creationId xmlns:a16="http://schemas.microsoft.com/office/drawing/2014/main" id="{C07CE8CC-43EB-44DC-910F-EA4891406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99" y="1276350"/>
              <a:ext cx="8424000" cy="3507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0D0157-2E84-4B4A-B2B1-300875C05B4D}"/>
                </a:ext>
              </a:extLst>
            </p:cNvPr>
            <p:cNvSpPr/>
            <p:nvPr/>
          </p:nvSpPr>
          <p:spPr>
            <a:xfrm>
              <a:off x="359999" y="1276350"/>
              <a:ext cx="2970439" cy="3507150"/>
            </a:xfrm>
            <a:prstGeom prst="rect">
              <a:avLst/>
            </a:prstGeom>
            <a:solidFill>
              <a:srgbClr val="E7E9E8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5F9F52-2BDC-4479-9C0C-77DA77CCD127}"/>
              </a:ext>
            </a:extLst>
          </p:cNvPr>
          <p:cNvSpPr txBox="1"/>
          <p:nvPr/>
        </p:nvSpPr>
        <p:spPr>
          <a:xfrm>
            <a:off x="3227559" y="2014262"/>
            <a:ext cx="4624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5770BE"/>
                </a:solidFill>
              </a:rPr>
              <a:t>Pour toutes questions ou remarques sur le LPI, vous pouvez contacter l’équipe en charge 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355496-21C3-4675-A03D-F20953589BFD}"/>
              </a:ext>
            </a:extLst>
          </p:cNvPr>
          <p:cNvGrpSpPr/>
          <p:nvPr/>
        </p:nvGrpSpPr>
        <p:grpSpPr>
          <a:xfrm>
            <a:off x="3631534" y="3292475"/>
            <a:ext cx="3816393" cy="369332"/>
            <a:chOff x="3075288" y="3292475"/>
            <a:chExt cx="3816393" cy="369332"/>
          </a:xfrm>
        </p:grpSpPr>
        <p:pic>
          <p:nvPicPr>
            <p:cNvPr id="9" name="Graphic 8" descr="Envelope">
              <a:extLst>
                <a:ext uri="{FF2B5EF4-FFF2-40B4-BE49-F238E27FC236}">
                  <a16:creationId xmlns:a16="http://schemas.microsoft.com/office/drawing/2014/main" id="{7B9DBDFE-B756-4FDF-94F0-F28C10A51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75288" y="3297142"/>
              <a:ext cx="359999" cy="35999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B0FB3F-D01D-45CA-A740-E941CDBCBA24}"/>
                </a:ext>
              </a:extLst>
            </p:cNvPr>
            <p:cNvSpPr txBox="1"/>
            <p:nvPr/>
          </p:nvSpPr>
          <p:spPr>
            <a:xfrm>
              <a:off x="3604691" y="3292475"/>
              <a:ext cx="3286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5770BE"/>
                  </a:solidFill>
                </a:rPr>
                <a:t>dgesco-lpi@education.gouv.fr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4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D63176E-125B-45EB-8AEF-AD50276E0EF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2932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D63176E-125B-45EB-8AEF-AD50276E0E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9999" y="738000"/>
            <a:ext cx="8315689" cy="4046400"/>
          </a:xfrm>
        </p:spPr>
        <p:txBody>
          <a:bodyPr vert="horz"/>
          <a:lstStyle/>
          <a:p>
            <a:r>
              <a:rPr lang="fr-FR"/>
              <a:t>Contexte et objectifs du livret de parcours inclusif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24EC53B3-497C-4871-BAC2-2EB44FBC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795F565-AEEB-4BA5-990B-190DDE5192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84391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795F565-AEEB-4BA5-990B-190DDE5192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001D946-1E61-4D6F-83EB-412D7C8E201E}"/>
              </a:ext>
            </a:extLst>
          </p:cNvPr>
          <p:cNvSpPr/>
          <p:nvPr/>
        </p:nvSpPr>
        <p:spPr>
          <a:xfrm>
            <a:off x="689610" y="1380354"/>
            <a:ext cx="1408131" cy="90000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Origine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2000"/>
              <a:t>Contexte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C841031-C02B-453B-94DD-9626B685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9CBA3-BF1D-4B02-B6D5-01CD9298298E}"/>
              </a:ext>
            </a:extLst>
          </p:cNvPr>
          <p:cNvSpPr/>
          <p:nvPr/>
        </p:nvSpPr>
        <p:spPr>
          <a:xfrm>
            <a:off x="2151528" y="1380354"/>
            <a:ext cx="6523842" cy="90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>
                <a:solidFill>
                  <a:schemeClr val="tx1"/>
                </a:solidFill>
              </a:rPr>
              <a:t>Issu de la </a:t>
            </a:r>
            <a:r>
              <a:rPr lang="fr-FR" sz="1400" b="1">
                <a:solidFill>
                  <a:schemeClr val="tx1"/>
                </a:solidFill>
              </a:rPr>
              <a:t>concertation nationale</a:t>
            </a:r>
            <a:r>
              <a:rPr lang="fr-FR" sz="1400">
                <a:solidFill>
                  <a:schemeClr val="tx1"/>
                </a:solidFill>
              </a:rPr>
              <a:t> « Ensemble pour l’école inclusive » d’octobre 2018 à février 2019.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604933-288C-4E2D-AD92-D65323D467D9}"/>
              </a:ext>
            </a:extLst>
          </p:cNvPr>
          <p:cNvSpPr/>
          <p:nvPr/>
        </p:nvSpPr>
        <p:spPr>
          <a:xfrm>
            <a:off x="2151528" y="2426555"/>
            <a:ext cx="6523842" cy="90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 dirty="0">
                <a:solidFill>
                  <a:schemeClr val="tx1"/>
                </a:solidFill>
              </a:rPr>
              <a:t>Co-pilotage</a:t>
            </a:r>
            <a:r>
              <a:rPr lang="fr-FR" sz="1400" dirty="0">
                <a:solidFill>
                  <a:schemeClr val="tx1"/>
                </a:solidFill>
              </a:rPr>
              <a:t> par la Caisse Nationale de solidarité pour l’autonomie et le Ministère de l’éducation nationale, de la jeunesse et des sports.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F5C8D9-DD8B-45FC-AE2F-0DD9431D4907}"/>
              </a:ext>
            </a:extLst>
          </p:cNvPr>
          <p:cNvSpPr/>
          <p:nvPr/>
        </p:nvSpPr>
        <p:spPr>
          <a:xfrm>
            <a:off x="2151528" y="3478927"/>
            <a:ext cx="6523842" cy="90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>
                <a:solidFill>
                  <a:schemeClr val="tx1"/>
                </a:solidFill>
              </a:rPr>
              <a:t>Livret de Parcours Inclusif s’inscrit dans un </a:t>
            </a:r>
            <a:r>
              <a:rPr lang="fr-FR" sz="1400" b="1">
                <a:solidFill>
                  <a:schemeClr val="tx1"/>
                </a:solidFill>
              </a:rPr>
              <a:t>système d’information Ecole inclusive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67A480-D753-4925-8F61-16C218A943B8}"/>
              </a:ext>
            </a:extLst>
          </p:cNvPr>
          <p:cNvSpPr/>
          <p:nvPr/>
        </p:nvSpPr>
        <p:spPr>
          <a:xfrm>
            <a:off x="689610" y="3478927"/>
            <a:ext cx="1408131" cy="90000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fr-FR" sz="1600" err="1">
                <a:solidFill>
                  <a:schemeClr val="bg1"/>
                </a:solidFill>
              </a:rPr>
              <a:t>Environne-ment</a:t>
            </a:r>
            <a:endParaRPr lang="fr-FR" sz="160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D78C97-AE58-4A12-A66E-3F598A61666C}"/>
              </a:ext>
            </a:extLst>
          </p:cNvPr>
          <p:cNvGrpSpPr/>
          <p:nvPr/>
        </p:nvGrpSpPr>
        <p:grpSpPr>
          <a:xfrm>
            <a:off x="502573" y="3750072"/>
            <a:ext cx="357711" cy="357711"/>
            <a:chOff x="502573" y="3750072"/>
            <a:chExt cx="357711" cy="35771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80D756-3217-49BC-8F6D-39EE51B64021}"/>
                </a:ext>
              </a:extLst>
            </p:cNvPr>
            <p:cNvSpPr/>
            <p:nvPr/>
          </p:nvSpPr>
          <p:spPr>
            <a:xfrm>
              <a:off x="502573" y="3750072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290" name="Picture 2" descr="system Icon 3839570">
              <a:extLst>
                <a:ext uri="{FF2B5EF4-FFF2-40B4-BE49-F238E27FC236}">
                  <a16:creationId xmlns:a16="http://schemas.microsoft.com/office/drawing/2014/main" id="{DD744A1B-3029-4323-8C74-F7093F9D8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11" y="3815210"/>
              <a:ext cx="227434" cy="227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F9E3BD-0256-4294-B073-820011C7B56C}"/>
              </a:ext>
            </a:extLst>
          </p:cNvPr>
          <p:cNvGrpSpPr/>
          <p:nvPr/>
        </p:nvGrpSpPr>
        <p:grpSpPr>
          <a:xfrm>
            <a:off x="502573" y="1651499"/>
            <a:ext cx="357711" cy="357711"/>
            <a:chOff x="510754" y="1531717"/>
            <a:chExt cx="357711" cy="35771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F12D427-7B95-4243-B55F-5B983D59DED0}"/>
                </a:ext>
              </a:extLst>
            </p:cNvPr>
            <p:cNvSpPr/>
            <p:nvPr/>
          </p:nvSpPr>
          <p:spPr>
            <a:xfrm>
              <a:off x="510754" y="1531717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0" name="Picture 6" descr="Idea Icon 824144">
              <a:extLst>
                <a:ext uri="{FF2B5EF4-FFF2-40B4-BE49-F238E27FC236}">
                  <a16:creationId xmlns:a16="http://schemas.microsoft.com/office/drawing/2014/main" id="{F10AB7B7-65D0-43BB-B0B2-16AD5697A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797" y="1585934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C6F80-62F7-4477-BB52-9323DB4CDCBA}"/>
              </a:ext>
            </a:extLst>
          </p:cNvPr>
          <p:cNvSpPr/>
          <p:nvPr/>
        </p:nvSpPr>
        <p:spPr>
          <a:xfrm>
            <a:off x="689610" y="2429641"/>
            <a:ext cx="1408131" cy="90000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>
                <a:solidFill>
                  <a:schemeClr val="bg1"/>
                </a:solidFill>
              </a:rPr>
              <a:t>Porteur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3BAAFE-D153-4B34-BB8D-0930DCC73A0E}"/>
              </a:ext>
            </a:extLst>
          </p:cNvPr>
          <p:cNvGrpSpPr/>
          <p:nvPr/>
        </p:nvGrpSpPr>
        <p:grpSpPr>
          <a:xfrm>
            <a:off x="502573" y="2700786"/>
            <a:ext cx="357711" cy="357711"/>
            <a:chOff x="510754" y="3230055"/>
            <a:chExt cx="357711" cy="35771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B85B6F9-701A-4E8C-9873-EFECDEA1EA54}"/>
                </a:ext>
              </a:extLst>
            </p:cNvPr>
            <p:cNvSpPr/>
            <p:nvPr/>
          </p:nvSpPr>
          <p:spPr>
            <a:xfrm>
              <a:off x="510754" y="3230055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32" name="Picture 8" descr="partnership Icon 3317419">
              <a:extLst>
                <a:ext uri="{FF2B5EF4-FFF2-40B4-BE49-F238E27FC236}">
                  <a16:creationId xmlns:a16="http://schemas.microsoft.com/office/drawing/2014/main" id="{6CAC1EE1-BF07-4C32-9C1B-718B47B33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50" y="3270501"/>
              <a:ext cx="302219" cy="302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6260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6" grpId="0" animBg="1"/>
      <p:bldP spid="17" grpId="0" animBg="1"/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B0B968D0-7AFB-46B3-84E0-D983D952230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1543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B0B968D0-7AFB-46B3-84E0-D983D9522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fr-FR" sz="2000" dirty="0"/>
              <a:t>Objectifs du Livret de Parcours Inclusif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Espace réservé de la date 6">
            <a:extLst>
              <a:ext uri="{FF2B5EF4-FFF2-40B4-BE49-F238E27FC236}">
                <a16:creationId xmlns:a16="http://schemas.microsoft.com/office/drawing/2014/main" id="{1C841031-C02B-453B-94DD-9626B685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01/07/2021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9CBA3-BF1D-4B02-B6D5-01CD9298298E}"/>
              </a:ext>
            </a:extLst>
          </p:cNvPr>
          <p:cNvSpPr/>
          <p:nvPr/>
        </p:nvSpPr>
        <p:spPr>
          <a:xfrm>
            <a:off x="2151529" y="3478927"/>
            <a:ext cx="6523841" cy="90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>
                <a:solidFill>
                  <a:schemeClr val="tx1"/>
                </a:solidFill>
              </a:rPr>
              <a:t>Apporter aux familles de </a:t>
            </a:r>
            <a:r>
              <a:rPr lang="fr-FR" sz="1400" b="1">
                <a:solidFill>
                  <a:schemeClr val="tx1"/>
                </a:solidFill>
              </a:rPr>
              <a:t>la lisibilité sur les aménagements et adaptations </a:t>
            </a:r>
            <a:r>
              <a:rPr lang="fr-FR" sz="1400">
                <a:solidFill>
                  <a:schemeClr val="tx1"/>
                </a:solidFill>
              </a:rPr>
              <a:t>mis en œuvre pour leur enfant</a:t>
            </a:r>
            <a:endParaRPr lang="fr-FR" sz="1400" b="1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604933-288C-4E2D-AD92-D65323D467D9}"/>
              </a:ext>
            </a:extLst>
          </p:cNvPr>
          <p:cNvSpPr/>
          <p:nvPr/>
        </p:nvSpPr>
        <p:spPr>
          <a:xfrm>
            <a:off x="2151529" y="2422548"/>
            <a:ext cx="6523841" cy="90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b="1">
                <a:solidFill>
                  <a:schemeClr val="tx1"/>
                </a:solidFill>
              </a:rPr>
              <a:t>Partager les informations entre les personnels de l’éducation nationale et les agents des maisons départementales des personnes handicapées</a:t>
            </a:r>
            <a:endParaRPr lang="fr-FR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C040A7-351D-4B5C-BCC3-95787D80E4AE}"/>
              </a:ext>
            </a:extLst>
          </p:cNvPr>
          <p:cNvSpPr/>
          <p:nvPr/>
        </p:nvSpPr>
        <p:spPr>
          <a:xfrm>
            <a:off x="2151529" y="1380354"/>
            <a:ext cx="6523841" cy="9000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1400" dirty="0">
                <a:solidFill>
                  <a:schemeClr val="tx1"/>
                </a:solidFill>
              </a:rPr>
              <a:t>Créer un </a:t>
            </a:r>
            <a:r>
              <a:rPr lang="fr-FR" sz="1400" b="1" dirty="0">
                <a:solidFill>
                  <a:schemeClr val="tx1"/>
                </a:solidFill>
              </a:rPr>
              <a:t>outil numérique de suivi du parcours </a:t>
            </a:r>
            <a:r>
              <a:rPr lang="fr-FR" sz="1400" dirty="0">
                <a:solidFill>
                  <a:schemeClr val="tx1"/>
                </a:solidFill>
              </a:rPr>
              <a:t>des élèves à besoins éducatifs particuliers dont les élèves en situation de handicap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B0F5EF-AC9D-4D8F-97C2-457447F434AA}"/>
              </a:ext>
            </a:extLst>
          </p:cNvPr>
          <p:cNvSpPr/>
          <p:nvPr/>
        </p:nvSpPr>
        <p:spPr>
          <a:xfrm>
            <a:off x="689610" y="1380354"/>
            <a:ext cx="1408131" cy="90000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Pour les élèves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1D946-1E61-4D6F-83EB-412D7C8E201E}"/>
              </a:ext>
            </a:extLst>
          </p:cNvPr>
          <p:cNvSpPr/>
          <p:nvPr/>
        </p:nvSpPr>
        <p:spPr>
          <a:xfrm>
            <a:off x="689610" y="3478927"/>
            <a:ext cx="1408131" cy="90000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108000"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Pour les familles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C6F80-62F7-4477-BB52-9323DB4CDCBA}"/>
              </a:ext>
            </a:extLst>
          </p:cNvPr>
          <p:cNvSpPr/>
          <p:nvPr/>
        </p:nvSpPr>
        <p:spPr>
          <a:xfrm>
            <a:off x="689610" y="2422548"/>
            <a:ext cx="1408131" cy="900000"/>
          </a:xfrm>
          <a:prstGeom prst="rect">
            <a:avLst/>
          </a:prstGeom>
          <a:solidFill>
            <a:srgbClr val="5770BE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Pour les professionnels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6257A37-7E7E-469C-9F33-E2F24D257116}"/>
              </a:ext>
            </a:extLst>
          </p:cNvPr>
          <p:cNvGrpSpPr/>
          <p:nvPr/>
        </p:nvGrpSpPr>
        <p:grpSpPr>
          <a:xfrm>
            <a:off x="502573" y="1651499"/>
            <a:ext cx="357711" cy="357711"/>
            <a:chOff x="502573" y="2548806"/>
            <a:chExt cx="357711" cy="35771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831B72F-D966-46D9-A940-DBA8EEEFF85C}"/>
                </a:ext>
              </a:extLst>
            </p:cNvPr>
            <p:cNvSpPr/>
            <p:nvPr/>
          </p:nvSpPr>
          <p:spPr>
            <a:xfrm>
              <a:off x="502573" y="2548806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1F81CA54-4822-4426-8687-2B9A3795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6836" y="2610184"/>
              <a:ext cx="249184" cy="234955"/>
            </a:xfrm>
            <a:prstGeom prst="rect">
              <a:avLst/>
            </a:prstGeom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2A7DD32-0C6E-481F-BAEC-DE94FDCAA9C7}"/>
              </a:ext>
            </a:extLst>
          </p:cNvPr>
          <p:cNvGrpSpPr/>
          <p:nvPr/>
        </p:nvGrpSpPr>
        <p:grpSpPr>
          <a:xfrm>
            <a:off x="502573" y="3750072"/>
            <a:ext cx="357711" cy="357711"/>
            <a:chOff x="502573" y="1539725"/>
            <a:chExt cx="357711" cy="35771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F12D427-7B95-4243-B55F-5B983D59DED0}"/>
                </a:ext>
              </a:extLst>
            </p:cNvPr>
            <p:cNvSpPr/>
            <p:nvPr/>
          </p:nvSpPr>
          <p:spPr>
            <a:xfrm>
              <a:off x="502573" y="1539725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A029974-1FF3-4B6B-BBE8-C4685EA0C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428" y="1592580"/>
              <a:ext cx="252000" cy="252000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8F2CFAC-DFF8-478E-B886-BC47FCBE13A4}"/>
              </a:ext>
            </a:extLst>
          </p:cNvPr>
          <p:cNvGrpSpPr/>
          <p:nvPr/>
        </p:nvGrpSpPr>
        <p:grpSpPr>
          <a:xfrm>
            <a:off x="502573" y="2693693"/>
            <a:ext cx="357711" cy="357711"/>
            <a:chOff x="502573" y="3256055"/>
            <a:chExt cx="357711" cy="357711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B85B6F9-701A-4E8C-9873-EFECDEA1EA54}"/>
                </a:ext>
              </a:extLst>
            </p:cNvPr>
            <p:cNvSpPr/>
            <p:nvPr/>
          </p:nvSpPr>
          <p:spPr>
            <a:xfrm>
              <a:off x="502573" y="3256055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567F1EE5-B60F-45CE-86A2-6D7E9B462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836" y="3317329"/>
              <a:ext cx="249184" cy="235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0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8" grpId="0" animBg="1"/>
      <p:bldP spid="9" grpId="0" animBg="1"/>
      <p:bldP spid="2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39542E-C232-1D47-96AB-FA4CBC28EFF9}"/>
              </a:ext>
            </a:extLst>
          </p:cNvPr>
          <p:cNvSpPr/>
          <p:nvPr/>
        </p:nvSpPr>
        <p:spPr>
          <a:xfrm>
            <a:off x="6582014" y="1630069"/>
            <a:ext cx="2085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Services </a:t>
            </a:r>
          </a:p>
          <a:p>
            <a:r>
              <a:rPr lang="fr-FR" sz="1400" b="1" dirty="0"/>
              <a:t>d’Information</a:t>
            </a:r>
          </a:p>
          <a:p>
            <a:r>
              <a:rPr lang="fr-FR" sz="1400" b="1" dirty="0"/>
              <a:t>hors</a:t>
            </a:r>
          </a:p>
          <a:p>
            <a:r>
              <a:rPr lang="fr-FR" sz="1400" b="1" dirty="0"/>
              <a:t>MENJS </a:t>
            </a:r>
          </a:p>
        </p:txBody>
      </p:sp>
      <p:sp>
        <p:nvSpPr>
          <p:cNvPr id="43" name="Espace réservé du pied de page 2">
            <a:extLst>
              <a:ext uri="{FF2B5EF4-FFF2-40B4-BE49-F238E27FC236}">
                <a16:creationId xmlns:a16="http://schemas.microsoft.com/office/drawing/2014/main" id="{5F18421F-4C4D-2942-B235-7D7BB3A0A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5" name="Espace réservé de la date 6">
            <a:extLst>
              <a:ext uri="{FF2B5EF4-FFF2-40B4-BE49-F238E27FC236}">
                <a16:creationId xmlns:a16="http://schemas.microsoft.com/office/drawing/2014/main" id="{2314D3DB-E23D-9340-B9E1-E0DE82D6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01/07/2021</a:t>
            </a:r>
          </a:p>
        </p:txBody>
      </p:sp>
      <p:sp>
        <p:nvSpPr>
          <p:cNvPr id="46" name="Espace réservé de la date 6">
            <a:extLst>
              <a:ext uri="{FF2B5EF4-FFF2-40B4-BE49-F238E27FC236}">
                <a16:creationId xmlns:a16="http://schemas.microsoft.com/office/drawing/2014/main" id="{A3AB75AC-7AAC-1D4F-A293-A3DB0117CFAC}"/>
              </a:ext>
            </a:extLst>
          </p:cNvPr>
          <p:cNvSpPr txBox="1">
            <a:spLocks/>
          </p:cNvSpPr>
          <p:nvPr/>
        </p:nvSpPr>
        <p:spPr>
          <a:xfrm>
            <a:off x="7766400" y="4935900"/>
            <a:ext cx="1170000" cy="360000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cap="all"/>
              <a:t>01/07/2021</a:t>
            </a:r>
            <a:endParaRPr lang="fr-FR" cap="all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F423D92-5194-F74A-AEF2-6EE1C1765B3F}"/>
              </a:ext>
            </a:extLst>
          </p:cNvPr>
          <p:cNvGrpSpPr/>
          <p:nvPr/>
        </p:nvGrpSpPr>
        <p:grpSpPr>
          <a:xfrm>
            <a:off x="780987" y="1644026"/>
            <a:ext cx="7213086" cy="2739308"/>
            <a:chOff x="487372" y="1015077"/>
            <a:chExt cx="7213086" cy="27393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63514-20F5-5649-8EDD-808D5F2562FE}"/>
                </a:ext>
              </a:extLst>
            </p:cNvPr>
            <p:cNvSpPr/>
            <p:nvPr/>
          </p:nvSpPr>
          <p:spPr>
            <a:xfrm>
              <a:off x="3915777" y="2032450"/>
              <a:ext cx="1408131" cy="368771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LPI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293B53E-BFD3-A940-B2F7-F276A4C29846}"/>
                </a:ext>
              </a:extLst>
            </p:cNvPr>
            <p:cNvSpPr/>
            <p:nvPr/>
          </p:nvSpPr>
          <p:spPr>
            <a:xfrm>
              <a:off x="3915776" y="2464244"/>
              <a:ext cx="1408131" cy="315308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</a:rPr>
                <a:t>AGESH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89A6719-C061-E249-A8DC-F9003B0D5F72}"/>
                </a:ext>
              </a:extLst>
            </p:cNvPr>
            <p:cNvSpPr/>
            <p:nvPr/>
          </p:nvSpPr>
          <p:spPr>
            <a:xfrm>
              <a:off x="3915776" y="2842574"/>
              <a:ext cx="1408131" cy="885341"/>
            </a:xfrm>
            <a:prstGeom prst="rect">
              <a:avLst/>
            </a:prstGeom>
            <a:solidFill>
              <a:srgbClr val="5770BE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/>
              <a:r>
                <a:rPr lang="fr-FR" sz="1200" dirty="0"/>
                <a:t>Gestion des demandes d’aménagements d’examens</a:t>
              </a: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7C8D2CDF-6C41-4548-8158-79B0929B0B7E}"/>
                </a:ext>
              </a:extLst>
            </p:cNvPr>
            <p:cNvGrpSpPr/>
            <p:nvPr/>
          </p:nvGrpSpPr>
          <p:grpSpPr>
            <a:xfrm>
              <a:off x="487372" y="2032450"/>
              <a:ext cx="2459985" cy="1721935"/>
              <a:chOff x="1820162" y="1013648"/>
              <a:chExt cx="2459985" cy="17219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8308AFC-52E6-8941-8C14-1A83C2E30086}"/>
                  </a:ext>
                </a:extLst>
              </p:cNvPr>
              <p:cNvSpPr/>
              <p:nvPr/>
            </p:nvSpPr>
            <p:spPr>
              <a:xfrm>
                <a:off x="1820168" y="1013648"/>
                <a:ext cx="1204511" cy="307289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ESCULAPE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BACC281-CFF8-0445-805C-4B4749D5C3DD}"/>
                  </a:ext>
                </a:extLst>
              </p:cNvPr>
              <p:cNvSpPr/>
              <p:nvPr/>
            </p:nvSpPr>
            <p:spPr>
              <a:xfrm>
                <a:off x="1820167" y="1367139"/>
                <a:ext cx="1204511" cy="421354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SIECLE ONDE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BE1123-248F-D44C-95F2-29713FE31111}"/>
                  </a:ext>
                </a:extLst>
              </p:cNvPr>
              <p:cNvSpPr/>
              <p:nvPr/>
            </p:nvSpPr>
            <p:spPr>
              <a:xfrm>
                <a:off x="1820166" y="1837760"/>
                <a:ext cx="1204511" cy="421354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EDU</a:t>
                </a:r>
              </a:p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CONNECT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504983A-B0CB-ED4A-A98D-0C857C311CF6}"/>
                  </a:ext>
                </a:extLst>
              </p:cNvPr>
              <p:cNvSpPr/>
              <p:nvPr/>
            </p:nvSpPr>
            <p:spPr>
              <a:xfrm>
                <a:off x="3075635" y="2154772"/>
                <a:ext cx="1204511" cy="202013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ARENA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F19C8CCD-F98D-8944-83F0-084FA2CC7EEF}"/>
                  </a:ext>
                </a:extLst>
              </p:cNvPr>
              <p:cNvSpPr/>
              <p:nvPr/>
            </p:nvSpPr>
            <p:spPr>
              <a:xfrm>
                <a:off x="1820162" y="2305316"/>
                <a:ext cx="1204511" cy="430267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BCN et RAMSESE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9CB79E2-A7EF-1E48-93E4-2EF58DC0B110}"/>
                  </a:ext>
                </a:extLst>
              </p:cNvPr>
              <p:cNvSpPr/>
              <p:nvPr/>
            </p:nvSpPr>
            <p:spPr>
              <a:xfrm>
                <a:off x="3075636" y="1013648"/>
                <a:ext cx="1204511" cy="307289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SIRH </a:t>
                </a:r>
                <a:r>
                  <a:rPr lang="fr-FR" sz="1200" dirty="0" err="1">
                    <a:solidFill>
                      <a:schemeClr val="bg1"/>
                    </a:solidFill>
                  </a:rPr>
                  <a:t>dptal</a:t>
                </a:r>
                <a:endParaRPr lang="fr-F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702C04E-6157-6D46-9900-2DC425FF0D8B}"/>
                  </a:ext>
                </a:extLst>
              </p:cNvPr>
              <p:cNvSpPr/>
              <p:nvPr/>
            </p:nvSpPr>
            <p:spPr>
              <a:xfrm>
                <a:off x="3075635" y="1367139"/>
                <a:ext cx="1204511" cy="421354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BCN et RAMSESE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B316231-22B2-2445-AF18-D2F798660E66}"/>
                  </a:ext>
                </a:extLst>
              </p:cNvPr>
              <p:cNvSpPr/>
              <p:nvPr/>
            </p:nvSpPr>
            <p:spPr>
              <a:xfrm>
                <a:off x="3075635" y="1843608"/>
                <a:ext cx="1204511" cy="256293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PLEIADE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E299346-3563-0440-ABD9-DC0C9D10A9FE}"/>
                  </a:ext>
                </a:extLst>
              </p:cNvPr>
              <p:cNvSpPr/>
              <p:nvPr/>
            </p:nvSpPr>
            <p:spPr>
              <a:xfrm>
                <a:off x="3075634" y="2411656"/>
                <a:ext cx="1204511" cy="323927"/>
              </a:xfrm>
              <a:prstGeom prst="rect">
                <a:avLst/>
              </a:prstGeom>
              <a:solidFill>
                <a:srgbClr val="8E8ED5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rIns="108000" rtlCol="0" anchor="ctr"/>
              <a:lstStyle/>
              <a:p>
                <a:pPr algn="ctr"/>
                <a:r>
                  <a:rPr lang="fr-FR" sz="1200" dirty="0">
                    <a:solidFill>
                      <a:schemeClr val="bg1"/>
                    </a:solidFill>
                  </a:rPr>
                  <a:t>CYCLADE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5AC4CC1-25DB-0D4E-9030-405A60C8ADFC}"/>
                </a:ext>
              </a:extLst>
            </p:cNvPr>
            <p:cNvSpPr/>
            <p:nvPr/>
          </p:nvSpPr>
          <p:spPr>
            <a:xfrm>
              <a:off x="487372" y="1015077"/>
              <a:ext cx="208544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Services </a:t>
              </a:r>
            </a:p>
            <a:p>
              <a:r>
                <a:rPr lang="fr-FR" sz="1400" b="1" dirty="0"/>
                <a:t>d’Information</a:t>
              </a:r>
            </a:p>
            <a:p>
              <a:r>
                <a:rPr lang="fr-FR" sz="1400" b="1" dirty="0"/>
                <a:t>MENJS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E7B3F5F-ACFB-484F-9457-82E9AE0E8216}"/>
                </a:ext>
              </a:extLst>
            </p:cNvPr>
            <p:cNvSpPr/>
            <p:nvPr/>
          </p:nvSpPr>
          <p:spPr>
            <a:xfrm>
              <a:off x="3911845" y="1015320"/>
              <a:ext cx="208544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Services </a:t>
              </a:r>
            </a:p>
            <a:p>
              <a:r>
                <a:rPr lang="fr-FR" sz="1400" b="1" dirty="0"/>
                <a:t>d’Information</a:t>
              </a:r>
            </a:p>
            <a:p>
              <a:r>
                <a:rPr lang="fr-FR" sz="1400" b="1" dirty="0"/>
                <a:t>MENJS </a:t>
              </a:r>
            </a:p>
            <a:p>
              <a:r>
                <a:rPr lang="fr-FR" sz="1400" b="1" dirty="0"/>
                <a:t>Ecole Inclusive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B2DA475-9698-B245-9749-B914631C71D3}"/>
                </a:ext>
              </a:extLst>
            </p:cNvPr>
            <p:cNvSpPr/>
            <p:nvPr/>
          </p:nvSpPr>
          <p:spPr>
            <a:xfrm>
              <a:off x="6292327" y="2038099"/>
              <a:ext cx="1408131" cy="787407"/>
            </a:xfrm>
            <a:prstGeom prst="rect">
              <a:avLst/>
            </a:prstGeom>
            <a:solidFill>
              <a:srgbClr val="6D6D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/>
              <a:r>
                <a:rPr lang="fr-FR" sz="1200" dirty="0"/>
                <a:t>MDPH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887DCE-3B13-2E44-888D-FE3EF4474831}"/>
                </a:ext>
              </a:extLst>
            </p:cNvPr>
            <p:cNvSpPr/>
            <p:nvPr/>
          </p:nvSpPr>
          <p:spPr>
            <a:xfrm>
              <a:off x="6292327" y="2889607"/>
              <a:ext cx="1408131" cy="838309"/>
            </a:xfrm>
            <a:prstGeom prst="rect">
              <a:avLst/>
            </a:prstGeom>
            <a:solidFill>
              <a:srgbClr val="6D6DFF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rIns="108000" rtlCol="0" anchor="ctr"/>
            <a:lstStyle/>
            <a:p>
              <a:pPr algn="ctr"/>
              <a:r>
                <a:rPr lang="fr-FR" sz="1200" dirty="0"/>
                <a:t>FINESS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BC90466-6554-184F-B014-EFD63E50B83C}"/>
              </a:ext>
            </a:extLst>
          </p:cNvPr>
          <p:cNvSpPr/>
          <p:nvPr/>
        </p:nvSpPr>
        <p:spPr>
          <a:xfrm>
            <a:off x="269591" y="843733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Environnement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11BAAD-8AD8-C348-9B84-34F6F47D5F22}"/>
              </a:ext>
            </a:extLst>
          </p:cNvPr>
          <p:cNvSpPr/>
          <p:nvPr/>
        </p:nvSpPr>
        <p:spPr>
          <a:xfrm>
            <a:off x="780987" y="1597552"/>
            <a:ext cx="2459983" cy="99354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69CA42-00A3-D84E-995C-54B75AAD6B5E}"/>
              </a:ext>
            </a:extLst>
          </p:cNvPr>
          <p:cNvSpPr/>
          <p:nvPr/>
        </p:nvSpPr>
        <p:spPr>
          <a:xfrm>
            <a:off x="4205461" y="1597552"/>
            <a:ext cx="1412062" cy="100082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979C0C8-3ECA-5940-B0B3-FF626F9E0DA9}"/>
              </a:ext>
            </a:extLst>
          </p:cNvPr>
          <p:cNvSpPr/>
          <p:nvPr/>
        </p:nvSpPr>
        <p:spPr>
          <a:xfrm>
            <a:off x="6585480" y="1575655"/>
            <a:ext cx="1412062" cy="102729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CC7EE2C5-3FA1-5C46-A41F-81A300E91748}"/>
              </a:ext>
            </a:extLst>
          </p:cNvPr>
          <p:cNvCxnSpPr>
            <a:cxnSpLocks/>
          </p:cNvCxnSpPr>
          <p:nvPr/>
        </p:nvCxnSpPr>
        <p:spPr>
          <a:xfrm>
            <a:off x="3392505" y="2084752"/>
            <a:ext cx="584764" cy="0"/>
          </a:xfrm>
          <a:prstGeom prst="straightConnector1">
            <a:avLst/>
          </a:prstGeom>
          <a:ln w="28575" cap="flat" cmpd="sng" algn="ctr">
            <a:solidFill>
              <a:srgbClr val="5770BE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666E98E3-614E-1840-BFF8-FCE75138C8AB}"/>
              </a:ext>
            </a:extLst>
          </p:cNvPr>
          <p:cNvCxnSpPr>
            <a:cxnSpLocks/>
          </p:cNvCxnSpPr>
          <p:nvPr/>
        </p:nvCxnSpPr>
        <p:spPr>
          <a:xfrm>
            <a:off x="5782582" y="2084752"/>
            <a:ext cx="584764" cy="0"/>
          </a:xfrm>
          <a:prstGeom prst="straightConnector1">
            <a:avLst/>
          </a:prstGeom>
          <a:ln w="28575" cap="flat" cmpd="sng" algn="ctr">
            <a:solidFill>
              <a:srgbClr val="5770BE"/>
            </a:solidFill>
            <a:prstDash val="solid"/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42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DFD378-989E-4F5C-B6E4-9EB5ED09C1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3579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think-cell Slide" r:id="rId5" imgW="442" imgH="442" progId="TCLayout.ActiveDocument.1">
                  <p:embed/>
                </p:oleObj>
              </mc:Choice>
              <mc:Fallback>
                <p:oleObj name="think-cell Slide" r:id="rId5" imgW="442" imgH="442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DFD378-989E-4F5C-B6E4-9EB5ED09C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33AED3AE-B90C-4E1D-ABA4-CAD2DEB41483}"/>
              </a:ext>
            </a:extLst>
          </p:cNvPr>
          <p:cNvSpPr txBox="1"/>
          <p:nvPr/>
        </p:nvSpPr>
        <p:spPr>
          <a:xfrm>
            <a:off x="3454929" y="1544190"/>
            <a:ext cx="2587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Informations concernant l’élève, ses responsables légaux et sa scolarité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FE1DCF-6963-4F73-A918-AD46D9DCFC82}"/>
              </a:ext>
            </a:extLst>
          </p:cNvPr>
          <p:cNvSpPr/>
          <p:nvPr/>
        </p:nvSpPr>
        <p:spPr>
          <a:xfrm>
            <a:off x="1145598" y="1615584"/>
            <a:ext cx="2196000" cy="712052"/>
          </a:xfrm>
          <a:prstGeom prst="rect">
            <a:avLst/>
          </a:prstGeom>
          <a:solidFill>
            <a:srgbClr val="8E8ED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Système d’information Scolarité (ONDE &amp; SIECLE)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8B1423-CF67-435A-BE43-26E0722AB54F}"/>
              </a:ext>
            </a:extLst>
          </p:cNvPr>
          <p:cNvSpPr/>
          <p:nvPr/>
        </p:nvSpPr>
        <p:spPr>
          <a:xfrm>
            <a:off x="1141744" y="2542290"/>
            <a:ext cx="2196000" cy="712052"/>
          </a:xfrm>
          <a:prstGeom prst="rect">
            <a:avLst/>
          </a:prstGeom>
          <a:solidFill>
            <a:srgbClr val="6D6D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fr-FR" sz="1200" dirty="0">
                <a:solidFill>
                  <a:schemeClr val="bg1">
                    <a:lumMod val="95000"/>
                  </a:schemeClr>
                </a:solidFill>
              </a:rPr>
              <a:t>Système d’information MDPH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FAE342-163B-452C-9B01-A17E58454673}"/>
              </a:ext>
            </a:extLst>
          </p:cNvPr>
          <p:cNvSpPr/>
          <p:nvPr/>
        </p:nvSpPr>
        <p:spPr>
          <a:xfrm>
            <a:off x="1154945" y="3468995"/>
            <a:ext cx="2196000" cy="712052"/>
          </a:xfrm>
          <a:prstGeom prst="rect">
            <a:avLst/>
          </a:prstGeom>
          <a:solidFill>
            <a:srgbClr val="2C27D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fr-FR" sz="1200">
                <a:solidFill>
                  <a:schemeClr val="bg1">
                    <a:lumMod val="95000"/>
                  </a:schemeClr>
                </a:solidFill>
              </a:rPr>
              <a:t>Représentants légaux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E26B8DF-C918-45C5-BCE9-9906978AA727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341598" y="1971610"/>
            <a:ext cx="2988000" cy="12988"/>
          </a:xfrm>
          <a:prstGeom prst="straightConnector1">
            <a:avLst/>
          </a:prstGeom>
          <a:ln w="1905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3B0A6CA8-E5A5-479A-B55E-A8006A7D291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34202" y="2058445"/>
            <a:ext cx="2988000" cy="1002377"/>
          </a:xfrm>
          <a:prstGeom prst="bentConnector3">
            <a:avLst>
              <a:gd name="adj1" fmla="val 53576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5C8DC0C9-8DA1-4D39-810A-25EEC0E40C4E}"/>
              </a:ext>
            </a:extLst>
          </p:cNvPr>
          <p:cNvCxnSpPr>
            <a:cxnSpLocks/>
          </p:cNvCxnSpPr>
          <p:nvPr/>
        </p:nvCxnSpPr>
        <p:spPr>
          <a:xfrm>
            <a:off x="3334202" y="3125358"/>
            <a:ext cx="2988000" cy="360772"/>
          </a:xfrm>
          <a:prstGeom prst="bentConnector3">
            <a:avLst>
              <a:gd name="adj1" fmla="val 46432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86617852-5491-45D7-B527-CCE038E0C883}"/>
              </a:ext>
            </a:extLst>
          </p:cNvPr>
          <p:cNvCxnSpPr>
            <a:cxnSpLocks/>
          </p:cNvCxnSpPr>
          <p:nvPr/>
        </p:nvCxnSpPr>
        <p:spPr>
          <a:xfrm>
            <a:off x="3370202" y="3996431"/>
            <a:ext cx="2700000" cy="4740"/>
          </a:xfrm>
          <a:prstGeom prst="straightConnector1">
            <a:avLst/>
          </a:prstGeom>
          <a:ln w="19050">
            <a:solidFill>
              <a:srgbClr val="2C27D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ECED68B8-AFEF-42AE-A1B0-7608BD50E812}"/>
              </a:ext>
            </a:extLst>
          </p:cNvPr>
          <p:cNvGrpSpPr/>
          <p:nvPr/>
        </p:nvGrpSpPr>
        <p:grpSpPr>
          <a:xfrm>
            <a:off x="964289" y="1792755"/>
            <a:ext cx="357711" cy="357711"/>
            <a:chOff x="502573" y="2495386"/>
            <a:chExt cx="357711" cy="357711"/>
          </a:xfrm>
        </p:grpSpPr>
        <p:sp>
          <p:nvSpPr>
            <p:cNvPr id="75" name="Oval 23">
              <a:extLst>
                <a:ext uri="{FF2B5EF4-FFF2-40B4-BE49-F238E27FC236}">
                  <a16:creationId xmlns:a16="http://schemas.microsoft.com/office/drawing/2014/main" id="{ACC0C82B-9324-4263-B47D-0488FC888838}"/>
                </a:ext>
              </a:extLst>
            </p:cNvPr>
            <p:cNvSpPr/>
            <p:nvPr/>
          </p:nvSpPr>
          <p:spPr>
            <a:xfrm>
              <a:off x="502573" y="2495386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6" name="Image 75">
              <a:extLst>
                <a:ext uri="{FF2B5EF4-FFF2-40B4-BE49-F238E27FC236}">
                  <a16:creationId xmlns:a16="http://schemas.microsoft.com/office/drawing/2014/main" id="{A255579C-ED7B-447E-AD86-91609C69A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836" y="2556764"/>
              <a:ext cx="249184" cy="234955"/>
            </a:xfrm>
            <a:prstGeom prst="rect">
              <a:avLst/>
            </a:prstGeom>
          </p:spPr>
        </p:pic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441E7F88-248A-438F-89C8-0E8FAEDAADDF}"/>
              </a:ext>
            </a:extLst>
          </p:cNvPr>
          <p:cNvGrpSpPr/>
          <p:nvPr/>
        </p:nvGrpSpPr>
        <p:grpSpPr>
          <a:xfrm>
            <a:off x="980356" y="2723646"/>
            <a:ext cx="353714" cy="349341"/>
            <a:chOff x="2779016" y="2654407"/>
            <a:chExt cx="357711" cy="357711"/>
          </a:xfrm>
        </p:grpSpPr>
        <p:sp>
          <p:nvSpPr>
            <p:cNvPr id="92" name="Oval 34">
              <a:extLst>
                <a:ext uri="{FF2B5EF4-FFF2-40B4-BE49-F238E27FC236}">
                  <a16:creationId xmlns:a16="http://schemas.microsoft.com/office/drawing/2014/main" id="{10D42111-CA80-4F48-A5E1-21B0DFE615D3}"/>
                </a:ext>
              </a:extLst>
            </p:cNvPr>
            <p:cNvSpPr/>
            <p:nvPr/>
          </p:nvSpPr>
          <p:spPr>
            <a:xfrm>
              <a:off x="2779016" y="2654407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7491B4EA-C17F-4587-9FF0-894FD7CDB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31871" y="2707262"/>
              <a:ext cx="252000" cy="252000"/>
            </a:xfrm>
            <a:prstGeom prst="rect">
              <a:avLst/>
            </a:prstGeom>
          </p:spPr>
        </p:pic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2C7ECC1-3D6F-430B-9D7F-653906F6914E}"/>
              </a:ext>
            </a:extLst>
          </p:cNvPr>
          <p:cNvGrpSpPr/>
          <p:nvPr/>
        </p:nvGrpSpPr>
        <p:grpSpPr>
          <a:xfrm>
            <a:off x="980356" y="3650351"/>
            <a:ext cx="353714" cy="349341"/>
            <a:chOff x="2214937" y="3255610"/>
            <a:chExt cx="357711" cy="357711"/>
          </a:xfrm>
        </p:grpSpPr>
        <p:sp>
          <p:nvSpPr>
            <p:cNvPr id="95" name="Oval 34">
              <a:extLst>
                <a:ext uri="{FF2B5EF4-FFF2-40B4-BE49-F238E27FC236}">
                  <a16:creationId xmlns:a16="http://schemas.microsoft.com/office/drawing/2014/main" id="{89FCC52E-9F7E-49AF-9319-03555B142E35}"/>
                </a:ext>
              </a:extLst>
            </p:cNvPr>
            <p:cNvSpPr/>
            <p:nvPr/>
          </p:nvSpPr>
          <p:spPr>
            <a:xfrm>
              <a:off x="2214937" y="3255610"/>
              <a:ext cx="357711" cy="35771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181FAABD-6E67-45F0-9443-DFDADAC74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7792" y="3308465"/>
              <a:ext cx="252000" cy="252000"/>
            </a:xfrm>
            <a:prstGeom prst="rect">
              <a:avLst/>
            </a:prstGeom>
          </p:spPr>
        </p:pic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91BACEA8-0438-48E5-9CB3-3A7E3116FD69}"/>
              </a:ext>
            </a:extLst>
          </p:cNvPr>
          <p:cNvSpPr/>
          <p:nvPr/>
        </p:nvSpPr>
        <p:spPr>
          <a:xfrm>
            <a:off x="6047999" y="1392159"/>
            <a:ext cx="2160000" cy="2784148"/>
          </a:xfrm>
          <a:prstGeom prst="rect">
            <a:avLst/>
          </a:prstGeom>
          <a:noFill/>
          <a:ln>
            <a:solidFill>
              <a:srgbClr val="5770B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endParaRPr lang="fr-FR"/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725D38BF-75FD-4AEF-BFDD-A2C07CF6A09D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602" y="2671634"/>
            <a:ext cx="252000" cy="252000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7BF26170-F418-45F8-ACF9-307DA7001F08}"/>
              </a:ext>
            </a:extLst>
          </p:cNvPr>
          <p:cNvSpPr txBox="1"/>
          <p:nvPr/>
        </p:nvSpPr>
        <p:spPr>
          <a:xfrm>
            <a:off x="6587487" y="2666829"/>
            <a:ext cx="13579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/>
              <a:t>PAP</a:t>
            </a:r>
          </a:p>
        </p:txBody>
      </p:sp>
      <p:pic>
        <p:nvPicPr>
          <p:cNvPr id="99" name="Image 98">
            <a:extLst>
              <a:ext uri="{FF2B5EF4-FFF2-40B4-BE49-F238E27FC236}">
                <a16:creationId xmlns:a16="http://schemas.microsoft.com/office/drawing/2014/main" id="{3A570362-822E-4A98-AF73-D259ED160F1D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310602" y="1983138"/>
            <a:ext cx="252000" cy="252000"/>
          </a:xfrm>
          <a:prstGeom prst="rect">
            <a:avLst/>
          </a:prstGeom>
        </p:spPr>
      </p:pic>
      <p:sp>
        <p:nvSpPr>
          <p:cNvPr id="100" name="ZoneTexte 99">
            <a:extLst>
              <a:ext uri="{FF2B5EF4-FFF2-40B4-BE49-F238E27FC236}">
                <a16:creationId xmlns:a16="http://schemas.microsoft.com/office/drawing/2014/main" id="{1BA77B14-F490-41DE-89E3-FD80C0789712}"/>
              </a:ext>
            </a:extLst>
          </p:cNvPr>
          <p:cNvSpPr txBox="1"/>
          <p:nvPr/>
        </p:nvSpPr>
        <p:spPr>
          <a:xfrm>
            <a:off x="6587487" y="1893695"/>
            <a:ext cx="1357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/>
              <a:t>Informations concernant l’élève</a:t>
            </a:r>
          </a:p>
        </p:txBody>
      </p:sp>
      <p:pic>
        <p:nvPicPr>
          <p:cNvPr id="103" name="Image 102">
            <a:extLst>
              <a:ext uri="{FF2B5EF4-FFF2-40B4-BE49-F238E27FC236}">
                <a16:creationId xmlns:a16="http://schemas.microsoft.com/office/drawing/2014/main" id="{CC7BAC67-6127-4C48-96AB-34C2383C39C6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602" y="2327386"/>
            <a:ext cx="252000" cy="252000"/>
          </a:xfrm>
          <a:prstGeom prst="rect">
            <a:avLst/>
          </a:prstGeom>
        </p:spPr>
      </p:pic>
      <p:sp>
        <p:nvSpPr>
          <p:cNvPr id="105" name="ZoneTexte 104">
            <a:extLst>
              <a:ext uri="{FF2B5EF4-FFF2-40B4-BE49-F238E27FC236}">
                <a16:creationId xmlns:a16="http://schemas.microsoft.com/office/drawing/2014/main" id="{C3E55B66-8588-4DA0-84FC-5872A2989B78}"/>
              </a:ext>
            </a:extLst>
          </p:cNvPr>
          <p:cNvSpPr txBox="1"/>
          <p:nvPr/>
        </p:nvSpPr>
        <p:spPr>
          <a:xfrm>
            <a:off x="6587487" y="2322581"/>
            <a:ext cx="13579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/>
              <a:t>PPRE</a:t>
            </a:r>
          </a:p>
        </p:txBody>
      </p:sp>
      <p:pic>
        <p:nvPicPr>
          <p:cNvPr id="108" name="Image 107">
            <a:extLst>
              <a:ext uri="{FF2B5EF4-FFF2-40B4-BE49-F238E27FC236}">
                <a16:creationId xmlns:a16="http://schemas.microsoft.com/office/drawing/2014/main" id="{17D74D71-68E7-4174-BFB0-8D4F4F8E2B5F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601" y="3015882"/>
            <a:ext cx="252000" cy="252000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82B411E9-FA1C-4C4A-84CC-22837A31CB47}"/>
              </a:ext>
            </a:extLst>
          </p:cNvPr>
          <p:cNvSpPr txBox="1"/>
          <p:nvPr/>
        </p:nvSpPr>
        <p:spPr>
          <a:xfrm>
            <a:off x="6587487" y="2926439"/>
            <a:ext cx="1357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/>
              <a:t>GEVA-</a:t>
            </a:r>
            <a:r>
              <a:rPr lang="fr-FR" sz="1100" err="1"/>
              <a:t>Sco</a:t>
            </a:r>
            <a:r>
              <a:rPr lang="fr-FR" sz="1100"/>
              <a:t> 1</a:t>
            </a:r>
            <a:r>
              <a:rPr lang="fr-FR" sz="1100" baseline="30000"/>
              <a:t>ère</a:t>
            </a:r>
            <a:r>
              <a:rPr lang="fr-FR" sz="1100"/>
              <a:t> demande</a:t>
            </a:r>
          </a:p>
        </p:txBody>
      </p:sp>
      <p:pic>
        <p:nvPicPr>
          <p:cNvPr id="110" name="Image 109">
            <a:extLst>
              <a:ext uri="{FF2B5EF4-FFF2-40B4-BE49-F238E27FC236}">
                <a16:creationId xmlns:a16="http://schemas.microsoft.com/office/drawing/2014/main" id="{A69420CE-1C37-4FA5-AAF8-67E3E59CFBCF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602" y="3360130"/>
            <a:ext cx="252000" cy="252000"/>
          </a:xfrm>
          <a:prstGeom prst="rect">
            <a:avLst/>
          </a:prstGeom>
        </p:spPr>
      </p:pic>
      <p:sp>
        <p:nvSpPr>
          <p:cNvPr id="111" name="ZoneTexte 110">
            <a:extLst>
              <a:ext uri="{FF2B5EF4-FFF2-40B4-BE49-F238E27FC236}">
                <a16:creationId xmlns:a16="http://schemas.microsoft.com/office/drawing/2014/main" id="{3D3D2C41-478F-42A4-B773-3C5189B2A0FE}"/>
              </a:ext>
            </a:extLst>
          </p:cNvPr>
          <p:cNvSpPr txBox="1"/>
          <p:nvPr/>
        </p:nvSpPr>
        <p:spPr>
          <a:xfrm>
            <a:off x="6587487" y="3355325"/>
            <a:ext cx="135791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100"/>
              <a:t>PPS</a:t>
            </a:r>
          </a:p>
        </p:txBody>
      </p:sp>
      <p:pic>
        <p:nvPicPr>
          <p:cNvPr id="112" name="Image 111">
            <a:extLst>
              <a:ext uri="{FF2B5EF4-FFF2-40B4-BE49-F238E27FC236}">
                <a16:creationId xmlns:a16="http://schemas.microsoft.com/office/drawing/2014/main" id="{487145EA-81AF-4F9E-BFFF-3C085CB4879D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321456" y="3704379"/>
            <a:ext cx="252000" cy="252000"/>
          </a:xfrm>
          <a:prstGeom prst="rect">
            <a:avLst/>
          </a:prstGeom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947B4A18-7F59-41D1-995C-5350968AD989}"/>
              </a:ext>
            </a:extLst>
          </p:cNvPr>
          <p:cNvSpPr txBox="1"/>
          <p:nvPr/>
        </p:nvSpPr>
        <p:spPr>
          <a:xfrm>
            <a:off x="6576633" y="3614936"/>
            <a:ext cx="1357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Document de mise en œuvre du PPS</a:t>
            </a:r>
          </a:p>
        </p:txBody>
      </p:sp>
      <p:cxnSp>
        <p:nvCxnSpPr>
          <p:cNvPr id="118" name="Connecteur : en angle 117">
            <a:extLst>
              <a:ext uri="{FF2B5EF4-FFF2-40B4-BE49-F238E27FC236}">
                <a16:creationId xmlns:a16="http://schemas.microsoft.com/office/drawing/2014/main" id="{0972298A-96AB-48A6-937C-040CDB10214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334202" y="3065834"/>
            <a:ext cx="298800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D6B006C9-1263-48A0-8A76-14239220A468}"/>
              </a:ext>
            </a:extLst>
          </p:cNvPr>
          <p:cNvSpPr txBox="1"/>
          <p:nvPr/>
        </p:nvSpPr>
        <p:spPr>
          <a:xfrm>
            <a:off x="3472964" y="3732552"/>
            <a:ext cx="25879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/>
              <a:t>Synthèse du livret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60000" y="892048"/>
            <a:ext cx="8424000" cy="295469"/>
          </a:xfrm>
        </p:spPr>
        <p:txBody>
          <a:bodyPr vert="horz"/>
          <a:lstStyle/>
          <a:p>
            <a:r>
              <a:rPr lang="fr-FR" sz="2000" dirty="0"/>
              <a:t>Livret de Parcours Inclusif (périmètre de la V1)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7" name="Espace réservé de la date 6">
            <a:extLst>
              <a:ext uri="{FF2B5EF4-FFF2-40B4-BE49-F238E27FC236}">
                <a16:creationId xmlns:a16="http://schemas.microsoft.com/office/drawing/2014/main" id="{17BDE956-1B33-42C0-8913-A4BF4213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7B74F74D-D71A-4466-BE72-4D76F907B9DE}"/>
              </a:ext>
            </a:extLst>
          </p:cNvPr>
          <p:cNvSpPr txBox="1"/>
          <p:nvPr/>
        </p:nvSpPr>
        <p:spPr>
          <a:xfrm>
            <a:off x="1119056" y="4431226"/>
            <a:ext cx="70889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* Les référentiels pour les nomenclatures et les établissement sont identiques que ceux du Système d’information Scolarité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D48599-5A24-451B-AB3D-65DF7300E53B}"/>
              </a:ext>
            </a:extLst>
          </p:cNvPr>
          <p:cNvSpPr/>
          <p:nvPr/>
        </p:nvSpPr>
        <p:spPr>
          <a:xfrm>
            <a:off x="6047999" y="1411171"/>
            <a:ext cx="2160000" cy="416909"/>
          </a:xfrm>
          <a:prstGeom prst="rect">
            <a:avLst/>
          </a:prstGeom>
          <a:solidFill>
            <a:srgbClr val="5770BE">
              <a:alpha val="3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72000" rtlCol="0" anchor="t"/>
          <a:lstStyle/>
          <a:p>
            <a:pPr algn="ctr"/>
            <a:r>
              <a:rPr lang="fr-FR" sz="1200">
                <a:solidFill>
                  <a:schemeClr val="tx1"/>
                </a:solidFill>
              </a:rPr>
              <a:t>Livret de Parcours Inclusif *</a:t>
            </a:r>
          </a:p>
        </p:txBody>
      </p:sp>
    </p:spTree>
    <p:extLst>
      <p:ext uri="{BB962C8B-B14F-4D97-AF65-F5344CB8AC3E}">
        <p14:creationId xmlns:p14="http://schemas.microsoft.com/office/powerpoint/2010/main" val="274054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12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12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125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animBg="1"/>
      <p:bldP spid="28" grpId="0" animBg="1"/>
      <p:bldP spid="30" grpId="0" animBg="1"/>
      <p:bldP spid="88" grpId="0" animBg="1"/>
      <p:bldP spid="107" grpId="0"/>
      <p:bldP spid="100" grpId="0"/>
      <p:bldP spid="105" grpId="0"/>
      <p:bldP spid="109" grpId="0"/>
      <p:bldP spid="111" grpId="0"/>
      <p:bldP spid="113" grpId="0"/>
      <p:bldP spid="151" grpId="0"/>
      <p:bldP spid="149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Calendrier de déploiement 2021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4" name="Espace réservé de la date 6">
            <a:extLst>
              <a:ext uri="{FF2B5EF4-FFF2-40B4-BE49-F238E27FC236}">
                <a16:creationId xmlns:a16="http://schemas.microsoft.com/office/drawing/2014/main" id="{8F720045-FE22-4717-B826-D05A562D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graphicFrame>
        <p:nvGraphicFramePr>
          <p:cNvPr id="43" name="Tableau 26">
            <a:extLst>
              <a:ext uri="{FF2B5EF4-FFF2-40B4-BE49-F238E27FC236}">
                <a16:creationId xmlns:a16="http://schemas.microsoft.com/office/drawing/2014/main" id="{1C421983-3F48-4AF5-81E4-CAAD4CC2F798}"/>
              </a:ext>
            </a:extLst>
          </p:cNvPr>
          <p:cNvGraphicFramePr>
            <a:graphicFrameLocks noGrp="1"/>
          </p:cNvGraphicFramePr>
          <p:nvPr/>
        </p:nvGraphicFramePr>
        <p:xfrm>
          <a:off x="95534" y="1278852"/>
          <a:ext cx="8952932" cy="648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7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val="220643679"/>
                    </a:ext>
                  </a:extLst>
                </a:gridCol>
                <a:gridCol w="931460">
                  <a:extLst>
                    <a:ext uri="{9D8B030D-6E8A-4147-A177-3AD203B41FA5}">
                      <a16:colId xmlns:a16="http://schemas.microsoft.com/office/drawing/2014/main" val="3000885513"/>
                    </a:ext>
                  </a:extLst>
                </a:gridCol>
              </a:tblGrid>
              <a:tr h="324036"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2021</a:t>
                      </a:r>
                    </a:p>
                  </a:txBody>
                  <a:tcPr>
                    <a:solidFill>
                      <a:srgbClr val="5770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2022</a:t>
                      </a:r>
                    </a:p>
                  </a:txBody>
                  <a:tcPr>
                    <a:solidFill>
                      <a:srgbClr val="5770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T1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T2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T3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T4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T1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T2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/>
                        <a:t>T3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T4</a:t>
                      </a:r>
                    </a:p>
                  </a:txBody>
                  <a:tcPr>
                    <a:solidFill>
                      <a:srgbClr val="BCC6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Pentagone 58">
            <a:extLst>
              <a:ext uri="{FF2B5EF4-FFF2-40B4-BE49-F238E27FC236}">
                <a16:creationId xmlns:a16="http://schemas.microsoft.com/office/drawing/2014/main" id="{18336BE9-F71A-42B1-A7EC-F0FF28B9A503}"/>
              </a:ext>
            </a:extLst>
          </p:cNvPr>
          <p:cNvSpPr/>
          <p:nvPr/>
        </p:nvSpPr>
        <p:spPr>
          <a:xfrm>
            <a:off x="108908" y="2011285"/>
            <a:ext cx="3722639" cy="144000"/>
          </a:xfrm>
          <a:prstGeom prst="homePlate">
            <a:avLst>
              <a:gd name="adj" fmla="val 29965"/>
            </a:avLst>
          </a:prstGeom>
          <a:solidFill>
            <a:srgbClr val="FC4A15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Pentagone 36">
            <a:extLst>
              <a:ext uri="{FF2B5EF4-FFF2-40B4-BE49-F238E27FC236}">
                <a16:creationId xmlns:a16="http://schemas.microsoft.com/office/drawing/2014/main" id="{146474A3-ACE9-430F-A100-0B7A1D32FCDE}"/>
              </a:ext>
            </a:extLst>
          </p:cNvPr>
          <p:cNvSpPr/>
          <p:nvPr/>
        </p:nvSpPr>
        <p:spPr>
          <a:xfrm>
            <a:off x="1745120" y="2262013"/>
            <a:ext cx="2086427" cy="144000"/>
          </a:xfrm>
          <a:prstGeom prst="homePlate">
            <a:avLst>
              <a:gd name="adj" fmla="val 33272"/>
            </a:avLst>
          </a:prstGeom>
          <a:solidFill>
            <a:srgbClr val="CCC1DA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entagone 35">
            <a:extLst>
              <a:ext uri="{FF2B5EF4-FFF2-40B4-BE49-F238E27FC236}">
                <a16:creationId xmlns:a16="http://schemas.microsoft.com/office/drawing/2014/main" id="{CC1F8241-2B7B-4F5F-B2DB-28688FC09FF2}"/>
              </a:ext>
            </a:extLst>
          </p:cNvPr>
          <p:cNvSpPr/>
          <p:nvPr/>
        </p:nvSpPr>
        <p:spPr>
          <a:xfrm>
            <a:off x="1311267" y="2512740"/>
            <a:ext cx="2520280" cy="144000"/>
          </a:xfrm>
          <a:prstGeom prst="homePlate">
            <a:avLst>
              <a:gd name="adj" fmla="val 38233"/>
            </a:avLst>
          </a:prstGeom>
          <a:solidFill>
            <a:srgbClr val="F7964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Pentagone 58">
            <a:extLst>
              <a:ext uri="{FF2B5EF4-FFF2-40B4-BE49-F238E27FC236}">
                <a16:creationId xmlns:a16="http://schemas.microsoft.com/office/drawing/2014/main" id="{50D38E5F-ADA3-4FB5-B9B5-AB8F301A7433}"/>
              </a:ext>
            </a:extLst>
          </p:cNvPr>
          <p:cNvSpPr/>
          <p:nvPr/>
        </p:nvSpPr>
        <p:spPr>
          <a:xfrm>
            <a:off x="5410302" y="2011286"/>
            <a:ext cx="1741117" cy="144000"/>
          </a:xfrm>
          <a:prstGeom prst="homePlate">
            <a:avLst>
              <a:gd name="adj" fmla="val 34925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" name="Connecteur droit 31">
            <a:extLst>
              <a:ext uri="{FF2B5EF4-FFF2-40B4-BE49-F238E27FC236}">
                <a16:creationId xmlns:a16="http://schemas.microsoft.com/office/drawing/2014/main" id="{998B4F2D-87C3-4DD9-9C72-075F3756BD2E}"/>
              </a:ext>
            </a:extLst>
          </p:cNvPr>
          <p:cNvCxnSpPr>
            <a:cxnSpLocks/>
          </p:cNvCxnSpPr>
          <p:nvPr/>
        </p:nvCxnSpPr>
        <p:spPr>
          <a:xfrm>
            <a:off x="4015992" y="1608856"/>
            <a:ext cx="10097" cy="1261935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Connecteur droit 36">
            <a:extLst>
              <a:ext uri="{FF2B5EF4-FFF2-40B4-BE49-F238E27FC236}">
                <a16:creationId xmlns:a16="http://schemas.microsoft.com/office/drawing/2014/main" id="{43FD7852-93CF-4695-BDFA-1D1DAB8EA198}"/>
              </a:ext>
            </a:extLst>
          </p:cNvPr>
          <p:cNvCxnSpPr>
            <a:cxnSpLocks/>
          </p:cNvCxnSpPr>
          <p:nvPr/>
        </p:nvCxnSpPr>
        <p:spPr>
          <a:xfrm>
            <a:off x="7893901" y="1620000"/>
            <a:ext cx="0" cy="125079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Pentagone 59">
            <a:extLst>
              <a:ext uri="{FF2B5EF4-FFF2-40B4-BE49-F238E27FC236}">
                <a16:creationId xmlns:a16="http://schemas.microsoft.com/office/drawing/2014/main" id="{71D56A49-6124-4A6B-853C-A0609336869A}"/>
              </a:ext>
            </a:extLst>
          </p:cNvPr>
          <p:cNvSpPr/>
          <p:nvPr/>
        </p:nvSpPr>
        <p:spPr>
          <a:xfrm>
            <a:off x="889053" y="3538736"/>
            <a:ext cx="330087" cy="242034"/>
          </a:xfrm>
          <a:prstGeom prst="homePlate">
            <a:avLst>
              <a:gd name="adj" fmla="val 29121"/>
            </a:avLst>
          </a:prstGeom>
          <a:solidFill>
            <a:srgbClr val="FC4A15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ZoneTexte 41">
            <a:extLst>
              <a:ext uri="{FF2B5EF4-FFF2-40B4-BE49-F238E27FC236}">
                <a16:creationId xmlns:a16="http://schemas.microsoft.com/office/drawing/2014/main" id="{FD5E8390-3A1B-4116-8768-30528F142E9A}"/>
              </a:ext>
            </a:extLst>
          </p:cNvPr>
          <p:cNvSpPr txBox="1"/>
          <p:nvPr/>
        </p:nvSpPr>
        <p:spPr>
          <a:xfrm>
            <a:off x="1385144" y="3497915"/>
            <a:ext cx="3186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Développements fonctionnels V1 + V1.1</a:t>
            </a:r>
          </a:p>
        </p:txBody>
      </p:sp>
      <p:sp>
        <p:nvSpPr>
          <p:cNvPr id="66" name="Pentagone 59">
            <a:extLst>
              <a:ext uri="{FF2B5EF4-FFF2-40B4-BE49-F238E27FC236}">
                <a16:creationId xmlns:a16="http://schemas.microsoft.com/office/drawing/2014/main" id="{3CAF0F5A-7233-4DFC-83E2-B2039938E0AE}"/>
              </a:ext>
            </a:extLst>
          </p:cNvPr>
          <p:cNvSpPr/>
          <p:nvPr/>
        </p:nvSpPr>
        <p:spPr>
          <a:xfrm>
            <a:off x="889053" y="3983761"/>
            <a:ext cx="330087" cy="242034"/>
          </a:xfrm>
          <a:prstGeom prst="homePlate">
            <a:avLst>
              <a:gd name="adj" fmla="val 20697"/>
            </a:avLst>
          </a:prstGeom>
          <a:solidFill>
            <a:srgbClr val="CCC1DA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ZoneTexte 56">
            <a:extLst>
              <a:ext uri="{FF2B5EF4-FFF2-40B4-BE49-F238E27FC236}">
                <a16:creationId xmlns:a16="http://schemas.microsoft.com/office/drawing/2014/main" id="{2772B449-310B-4F7E-ACD5-A650F7ADA63E}"/>
              </a:ext>
            </a:extLst>
          </p:cNvPr>
          <p:cNvSpPr txBox="1"/>
          <p:nvPr/>
        </p:nvSpPr>
        <p:spPr>
          <a:xfrm>
            <a:off x="1385144" y="3946915"/>
            <a:ext cx="3349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 en place des échanges SI scolarité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LPI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Pentagone 35">
            <a:extLst>
              <a:ext uri="{FF2B5EF4-FFF2-40B4-BE49-F238E27FC236}">
                <a16:creationId xmlns:a16="http://schemas.microsoft.com/office/drawing/2014/main" id="{5A29E4CB-E568-45D1-BA41-AAB9B728CE0A}"/>
              </a:ext>
            </a:extLst>
          </p:cNvPr>
          <p:cNvSpPr/>
          <p:nvPr/>
        </p:nvSpPr>
        <p:spPr>
          <a:xfrm>
            <a:off x="4085598" y="2502603"/>
            <a:ext cx="1232574" cy="154634"/>
          </a:xfrm>
          <a:prstGeom prst="homePlate">
            <a:avLst>
              <a:gd name="adj" fmla="val 39886"/>
            </a:avLst>
          </a:prstGeom>
          <a:solidFill>
            <a:srgbClr val="F7964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Connecteur droit 52">
            <a:extLst>
              <a:ext uri="{FF2B5EF4-FFF2-40B4-BE49-F238E27FC236}">
                <a16:creationId xmlns:a16="http://schemas.microsoft.com/office/drawing/2014/main" id="{8F9EBF31-297D-4BBE-8220-0F48F5C6FA68}"/>
              </a:ext>
            </a:extLst>
          </p:cNvPr>
          <p:cNvCxnSpPr>
            <a:cxnSpLocks/>
          </p:cNvCxnSpPr>
          <p:nvPr/>
        </p:nvCxnSpPr>
        <p:spPr>
          <a:xfrm>
            <a:off x="5350788" y="1611478"/>
            <a:ext cx="0" cy="125931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Pentagone 59">
            <a:extLst>
              <a:ext uri="{FF2B5EF4-FFF2-40B4-BE49-F238E27FC236}">
                <a16:creationId xmlns:a16="http://schemas.microsoft.com/office/drawing/2014/main" id="{5AAAB24D-C05C-4983-9C80-0A23BB02FAB4}"/>
              </a:ext>
            </a:extLst>
          </p:cNvPr>
          <p:cNvSpPr/>
          <p:nvPr/>
        </p:nvSpPr>
        <p:spPr>
          <a:xfrm>
            <a:off x="5001802" y="3983760"/>
            <a:ext cx="330087" cy="242034"/>
          </a:xfrm>
          <a:prstGeom prst="homePlate">
            <a:avLst>
              <a:gd name="adj" fmla="val 26313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Pentagone 71">
            <a:extLst>
              <a:ext uri="{FF2B5EF4-FFF2-40B4-BE49-F238E27FC236}">
                <a16:creationId xmlns:a16="http://schemas.microsoft.com/office/drawing/2014/main" id="{F6D89E79-C715-430F-A5D8-D2CC8706CD2A}"/>
              </a:ext>
            </a:extLst>
          </p:cNvPr>
          <p:cNvSpPr/>
          <p:nvPr/>
        </p:nvSpPr>
        <p:spPr>
          <a:xfrm>
            <a:off x="5001801" y="3538737"/>
            <a:ext cx="330087" cy="242034"/>
          </a:xfrm>
          <a:prstGeom prst="homePlate">
            <a:avLst>
              <a:gd name="adj" fmla="val 20328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ZoneTexte 55">
            <a:extLst>
              <a:ext uri="{FF2B5EF4-FFF2-40B4-BE49-F238E27FC236}">
                <a16:creationId xmlns:a16="http://schemas.microsoft.com/office/drawing/2014/main" id="{002EEA6B-5319-48E8-8978-4679B7911824}"/>
              </a:ext>
            </a:extLst>
          </p:cNvPr>
          <p:cNvSpPr txBox="1"/>
          <p:nvPr/>
        </p:nvSpPr>
        <p:spPr>
          <a:xfrm>
            <a:off x="5566100" y="3946914"/>
            <a:ext cx="2634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Développements fonctionnels V2</a:t>
            </a:r>
          </a:p>
        </p:txBody>
      </p:sp>
      <p:sp>
        <p:nvSpPr>
          <p:cNvPr id="32" name="ZoneTexte 49">
            <a:extLst>
              <a:ext uri="{FF2B5EF4-FFF2-40B4-BE49-F238E27FC236}">
                <a16:creationId xmlns:a16="http://schemas.microsoft.com/office/drawing/2014/main" id="{07E51EAF-03FA-42C2-ABA9-4AE0C0C7E7A0}"/>
              </a:ext>
            </a:extLst>
          </p:cNvPr>
          <p:cNvSpPr txBox="1"/>
          <p:nvPr/>
        </p:nvSpPr>
        <p:spPr>
          <a:xfrm>
            <a:off x="5566100" y="3497915"/>
            <a:ext cx="3310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Mise en place des échanges SI MDPH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-&gt; LPI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ZoneTexte 57">
            <a:extLst>
              <a:ext uri="{FF2B5EF4-FFF2-40B4-BE49-F238E27FC236}">
                <a16:creationId xmlns:a16="http://schemas.microsoft.com/office/drawing/2014/main" id="{5391D08B-E069-49F2-9AE9-59245B7D79A5}"/>
              </a:ext>
            </a:extLst>
          </p:cNvPr>
          <p:cNvSpPr txBox="1"/>
          <p:nvPr/>
        </p:nvSpPr>
        <p:spPr>
          <a:xfrm>
            <a:off x="3025242" y="2876509"/>
            <a:ext cx="1663198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1ere mise en service le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4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o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ctobre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87" name="ZoneTexte 58">
            <a:extLst>
              <a:ext uri="{FF2B5EF4-FFF2-40B4-BE49-F238E27FC236}">
                <a16:creationId xmlns:a16="http://schemas.microsoft.com/office/drawing/2014/main" id="{09DA2F35-FF09-48CA-A1DE-FAC023B3DA2A}"/>
              </a:ext>
            </a:extLst>
          </p:cNvPr>
          <p:cNvSpPr txBox="1"/>
          <p:nvPr/>
        </p:nvSpPr>
        <p:spPr>
          <a:xfrm>
            <a:off x="4734501" y="2876508"/>
            <a:ext cx="1663198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Généralisation V1 au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2</a:t>
            </a:r>
            <a:r>
              <a:rPr kumimoji="0" lang="fr-FR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fr-FR" noProof="0" dirty="0">
                <a:solidFill>
                  <a:prstClr val="black"/>
                </a:solidFill>
                <a:latin typeface="Calibri"/>
              </a:rPr>
              <a:t>j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anvier 2022 </a:t>
            </a:r>
          </a:p>
        </p:txBody>
      </p:sp>
      <p:sp>
        <p:nvSpPr>
          <p:cNvPr id="88" name="ZoneTexte 59">
            <a:extLst>
              <a:ext uri="{FF2B5EF4-FFF2-40B4-BE49-F238E27FC236}">
                <a16:creationId xmlns:a16="http://schemas.microsoft.com/office/drawing/2014/main" id="{3F0FB60D-3129-4C6F-9C64-99D0AAC21A7C}"/>
              </a:ext>
            </a:extLst>
          </p:cNvPr>
          <p:cNvSpPr txBox="1"/>
          <p:nvPr/>
        </p:nvSpPr>
        <p:spPr>
          <a:xfrm>
            <a:off x="6870029" y="2865879"/>
            <a:ext cx="1991463" cy="52322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Généralisation V2 du LPI au 1</a:t>
            </a:r>
            <a:r>
              <a:rPr kumimoji="0" lang="fr-FR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lang="fr-FR" noProof="0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eptembre 2022 </a:t>
            </a:r>
          </a:p>
        </p:txBody>
      </p:sp>
      <p:sp>
        <p:nvSpPr>
          <p:cNvPr id="90" name="Pentagone 58">
            <a:extLst>
              <a:ext uri="{FF2B5EF4-FFF2-40B4-BE49-F238E27FC236}">
                <a16:creationId xmlns:a16="http://schemas.microsoft.com/office/drawing/2014/main" id="{86BF057B-4D85-400F-9222-C3F479F43567}"/>
              </a:ext>
            </a:extLst>
          </p:cNvPr>
          <p:cNvSpPr/>
          <p:nvPr/>
        </p:nvSpPr>
        <p:spPr>
          <a:xfrm>
            <a:off x="4085602" y="2011286"/>
            <a:ext cx="1205677" cy="154634"/>
          </a:xfrm>
          <a:prstGeom prst="homePlate">
            <a:avLst>
              <a:gd name="adj" fmla="val 33272"/>
            </a:avLst>
          </a:prstGeom>
          <a:solidFill>
            <a:srgbClr val="FC4A15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Pentagone 71">
            <a:extLst>
              <a:ext uri="{FF2B5EF4-FFF2-40B4-BE49-F238E27FC236}">
                <a16:creationId xmlns:a16="http://schemas.microsoft.com/office/drawing/2014/main" id="{DCD2B73D-5BF6-4D9A-9C5E-A9AC97CA09DD}"/>
              </a:ext>
            </a:extLst>
          </p:cNvPr>
          <p:cNvSpPr/>
          <p:nvPr/>
        </p:nvSpPr>
        <p:spPr>
          <a:xfrm>
            <a:off x="889052" y="4428785"/>
            <a:ext cx="330087" cy="242034"/>
          </a:xfrm>
          <a:prstGeom prst="homePlate">
            <a:avLst>
              <a:gd name="adj" fmla="val 20328"/>
            </a:avLst>
          </a:prstGeom>
          <a:solidFill>
            <a:srgbClr val="F79646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ZoneTexte 49">
            <a:extLst>
              <a:ext uri="{FF2B5EF4-FFF2-40B4-BE49-F238E27FC236}">
                <a16:creationId xmlns:a16="http://schemas.microsoft.com/office/drawing/2014/main" id="{6F98E830-8712-4B07-A655-D78A997CEBA2}"/>
              </a:ext>
            </a:extLst>
          </p:cNvPr>
          <p:cNvSpPr txBox="1"/>
          <p:nvPr/>
        </p:nvSpPr>
        <p:spPr>
          <a:xfrm>
            <a:off x="1385144" y="4395914"/>
            <a:ext cx="3310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Préparation et suivi du déploiement</a:t>
            </a:r>
          </a:p>
        </p:txBody>
      </p:sp>
      <p:sp>
        <p:nvSpPr>
          <p:cNvPr id="33" name="Pentagone 35">
            <a:extLst>
              <a:ext uri="{FF2B5EF4-FFF2-40B4-BE49-F238E27FC236}">
                <a16:creationId xmlns:a16="http://schemas.microsoft.com/office/drawing/2014/main" id="{6E101C42-AFD4-44CC-8937-74DF35A64289}"/>
              </a:ext>
            </a:extLst>
          </p:cNvPr>
          <p:cNvSpPr/>
          <p:nvPr/>
        </p:nvSpPr>
        <p:spPr>
          <a:xfrm>
            <a:off x="4079210" y="2256945"/>
            <a:ext cx="1232574" cy="154634"/>
          </a:xfrm>
          <a:prstGeom prst="homePlate">
            <a:avLst>
              <a:gd name="adj" fmla="val 39886"/>
            </a:avLst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88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1" grpId="0" animBg="1"/>
      <p:bldP spid="52" grpId="0"/>
      <p:bldP spid="66" grpId="0" animBg="1"/>
      <p:bldP spid="75" grpId="0"/>
      <p:bldP spid="57" grpId="0" animBg="1"/>
      <p:bldP spid="63" grpId="0" animBg="1"/>
      <p:bldP spid="31" grpId="0" animBg="1"/>
      <p:bldP spid="72" grpId="0"/>
      <p:bldP spid="32" grpId="0"/>
      <p:bldP spid="83" grpId="0" animBg="1"/>
      <p:bldP spid="87" grpId="0" animBg="1"/>
      <p:bldP spid="88" grpId="0" animBg="1"/>
      <p:bldP spid="90" grpId="0" animBg="1"/>
      <p:bldP spid="53" grpId="0" animBg="1"/>
      <p:bldP spid="54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923B1B22-6F39-4DA1-8A63-8164F029A07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0664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think-cell Slide" r:id="rId4" imgW="442" imgH="442" progId="TCLayout.ActiveDocument.1">
                  <p:embed/>
                </p:oleObj>
              </mc:Choice>
              <mc:Fallback>
                <p:oleObj name="think-cell Slide" r:id="rId4" imgW="442" imgH="442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923B1B22-6F39-4DA1-8A63-8164F029A0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fr-FR"/>
              <a:t>2. Présentation de l’application et de ses fonctionnalités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01/07/2021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DGESCO/CNSA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81CE1042B3C42987032D8AE7E6B8F" ma:contentTypeVersion="9" ma:contentTypeDescription="Crée un document." ma:contentTypeScope="" ma:versionID="3942cb6862bda7c53f7c9cd563291a1d">
  <xsd:schema xmlns:xsd="http://www.w3.org/2001/XMLSchema" xmlns:xs="http://www.w3.org/2001/XMLSchema" xmlns:p="http://schemas.microsoft.com/office/2006/metadata/properties" xmlns:ns2="db932f53-8f3f-4898-9ead-53f1eec03827" targetNamespace="http://schemas.microsoft.com/office/2006/metadata/properties" ma:root="true" ma:fieldsID="2da253d4d15807a8ff388ab59e50996c" ns2:_="">
    <xsd:import namespace="db932f53-8f3f-4898-9ead-53f1eec038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32f53-8f3f-4898-9ead-53f1eec038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db932f53-8f3f-4898-9ead-53f1eec03827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AD94E5-DE6A-4EB8-BC4D-FC91161BB4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32f53-8f3f-4898-9ead-53f1eec038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2579</TotalTime>
  <Words>1498</Words>
  <Application>Microsoft Office PowerPoint</Application>
  <PresentationFormat>Affichage à l'écran (16:9)</PresentationFormat>
  <Paragraphs>362</Paragraphs>
  <Slides>26</Slides>
  <Notes>17</Notes>
  <HiddenSlides>1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MINISTÈRIEL</vt:lpstr>
      <vt:lpstr>6_Conception personnalisée</vt:lpstr>
      <vt:lpstr>think-cell Slide</vt:lpstr>
      <vt:lpstr>Présentation PowerPoint</vt:lpstr>
      <vt:lpstr>Sommaire</vt:lpstr>
      <vt:lpstr>Contexte et objectifs du livret de parcours inclusif</vt:lpstr>
      <vt:lpstr>Contexte</vt:lpstr>
      <vt:lpstr>Objectifs du Livret de Parcours Inclusif</vt:lpstr>
      <vt:lpstr>Présentation PowerPoint</vt:lpstr>
      <vt:lpstr>Livret de Parcours Inclusif (périmètre de la V1)</vt:lpstr>
      <vt:lpstr>Calendrier de déploiement 2021</vt:lpstr>
      <vt:lpstr>2. Présentation de l’application et de ses fonctionnalités</vt:lpstr>
      <vt:lpstr>Présentation PowerPoint</vt:lpstr>
      <vt:lpstr>Elèves à besoins éducatifs particuliers:</vt:lpstr>
      <vt:lpstr> Une application adaptée à l’organisation des établissements</vt:lpstr>
      <vt:lpstr> Une application adaptée à l’organisation des établissements</vt:lpstr>
      <vt:lpstr> Profils et accès</vt:lpstr>
      <vt:lpstr>Ergonomie de l’application EN</vt:lpstr>
      <vt:lpstr>Ergonomie de l’application MDPH</vt:lpstr>
      <vt:lpstr>3. Plans et projets disponibles dans l’application</vt:lpstr>
      <vt:lpstr>Documents disponibles dans le LPI</vt:lpstr>
      <vt:lpstr>Quel plan pour qui ? </vt:lpstr>
      <vt:lpstr>La place des parents</vt:lpstr>
      <vt:lpstr>Démonstration de l’application</vt:lpstr>
      <vt:lpstr>Supports de déploiement</vt:lpstr>
      <vt:lpstr>Technique</vt:lpstr>
      <vt:lpstr>Assistance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PAZOLD Nicolas</dc:creator>
  <cp:lastModifiedBy>Jacques-Olivier Delsol</cp:lastModifiedBy>
  <cp:revision>54</cp:revision>
  <dcterms:created xsi:type="dcterms:W3CDTF">2020-03-05T15:21:24Z</dcterms:created>
  <dcterms:modified xsi:type="dcterms:W3CDTF">2022-01-10T16:19:25Z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0x010100A9381CE1042B3C42987032D8AE7E6B8F</vt:lpwstr>
  </property>
</Properties>
</file>